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4"/>
  </p:sldMasterIdLst>
  <p:notesMasterIdLst>
    <p:notesMasterId r:id="rId68"/>
  </p:notesMasterIdLst>
  <p:handoutMasterIdLst>
    <p:handoutMasterId r:id="rId69"/>
  </p:handoutMasterIdLst>
  <p:sldIdLst>
    <p:sldId id="256" r:id="rId5"/>
    <p:sldId id="293" r:id="rId6"/>
    <p:sldId id="335" r:id="rId7"/>
    <p:sldId id="334" r:id="rId8"/>
    <p:sldId id="258" r:id="rId9"/>
    <p:sldId id="259" r:id="rId10"/>
    <p:sldId id="298" r:id="rId11"/>
    <p:sldId id="299" r:id="rId12"/>
    <p:sldId id="297" r:id="rId13"/>
    <p:sldId id="314" r:id="rId14"/>
    <p:sldId id="302" r:id="rId15"/>
    <p:sldId id="304" r:id="rId16"/>
    <p:sldId id="305" r:id="rId17"/>
    <p:sldId id="306" r:id="rId18"/>
    <p:sldId id="289" r:id="rId19"/>
    <p:sldId id="300" r:id="rId20"/>
    <p:sldId id="336" r:id="rId21"/>
    <p:sldId id="290" r:id="rId22"/>
    <p:sldId id="260" r:id="rId23"/>
    <p:sldId id="261" r:id="rId24"/>
    <p:sldId id="262" r:id="rId25"/>
    <p:sldId id="309" r:id="rId26"/>
    <p:sldId id="292" r:id="rId27"/>
    <p:sldId id="310" r:id="rId28"/>
    <p:sldId id="311" r:id="rId29"/>
    <p:sldId id="263" r:id="rId30"/>
    <p:sldId id="312" r:id="rId31"/>
    <p:sldId id="313" r:id="rId32"/>
    <p:sldId id="315" r:id="rId33"/>
    <p:sldId id="264" r:id="rId34"/>
    <p:sldId id="274" r:id="rId35"/>
    <p:sldId id="316" r:id="rId36"/>
    <p:sldId id="308" r:id="rId37"/>
    <p:sldId id="276" r:id="rId38"/>
    <p:sldId id="318" r:id="rId39"/>
    <p:sldId id="317" r:id="rId40"/>
    <p:sldId id="322" r:id="rId41"/>
    <p:sldId id="320" r:id="rId42"/>
    <p:sldId id="271" r:id="rId43"/>
    <p:sldId id="323" r:id="rId44"/>
    <p:sldId id="279" r:id="rId45"/>
    <p:sldId id="278" r:id="rId46"/>
    <p:sldId id="277" r:id="rId47"/>
    <p:sldId id="325" r:id="rId48"/>
    <p:sldId id="331" r:id="rId49"/>
    <p:sldId id="324" r:id="rId50"/>
    <p:sldId id="280" r:id="rId51"/>
    <p:sldId id="326" r:id="rId52"/>
    <p:sldId id="283" r:id="rId53"/>
    <p:sldId id="286" r:id="rId54"/>
    <p:sldId id="285" r:id="rId55"/>
    <p:sldId id="296" r:id="rId56"/>
    <p:sldId id="337" r:id="rId57"/>
    <p:sldId id="330" r:id="rId58"/>
    <p:sldId id="332" r:id="rId59"/>
    <p:sldId id="329" r:id="rId60"/>
    <p:sldId id="295" r:id="rId61"/>
    <p:sldId id="327" r:id="rId62"/>
    <p:sldId id="328" r:id="rId63"/>
    <p:sldId id="267" r:id="rId64"/>
    <p:sldId id="268" r:id="rId65"/>
    <p:sldId id="307" r:id="rId66"/>
    <p:sldId id="288" r:id="rId6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0000CC"/>
    <a:srgbClr val="CCECFF"/>
    <a:srgbClr val="FFFFCC"/>
    <a:srgbClr val="FFFF99"/>
    <a:srgbClr val="99CC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6B3062-AE21-4D13-8218-958E95CAE0DE}" v="2" dt="2021-06-04T09:20:47.2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45" autoAdjust="0"/>
    <p:restoredTop sz="79321" autoAdjust="0"/>
  </p:normalViewPr>
  <p:slideViewPr>
    <p:cSldViewPr>
      <p:cViewPr varScale="1">
        <p:scale>
          <a:sx n="67" d="100"/>
          <a:sy n="67" d="100"/>
        </p:scale>
        <p:origin x="1460" y="5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ien Nguyen - Y17" userId="8a2f91e4-1e13-4673-a88c-a1a9aa4f0135" providerId="ADAL" clId="{EF6B3062-AE21-4D13-8218-958E95CAE0DE}"/>
    <pc:docChg chg="custSel modSld">
      <pc:chgData name="Thien Nguyen - Y17" userId="8a2f91e4-1e13-4673-a88c-a1a9aa4f0135" providerId="ADAL" clId="{EF6B3062-AE21-4D13-8218-958E95CAE0DE}" dt="2021-06-04T09:21:05.265" v="824" actId="1076"/>
      <pc:docMkLst>
        <pc:docMk/>
      </pc:docMkLst>
      <pc:sldChg chg="modNotesTx">
        <pc:chgData name="Thien Nguyen - Y17" userId="8a2f91e4-1e13-4673-a88c-a1a9aa4f0135" providerId="ADAL" clId="{EF6B3062-AE21-4D13-8218-958E95CAE0DE}" dt="2021-06-04T08:12:41.520" v="526" actId="20577"/>
        <pc:sldMkLst>
          <pc:docMk/>
          <pc:sldMk cId="685113554" sldId="264"/>
        </pc:sldMkLst>
      </pc:sldChg>
      <pc:sldChg chg="modNotesTx">
        <pc:chgData name="Thien Nguyen - Y17" userId="8a2f91e4-1e13-4673-a88c-a1a9aa4f0135" providerId="ADAL" clId="{EF6B3062-AE21-4D13-8218-958E95CAE0DE}" dt="2021-06-04T08:36:27.292" v="730"/>
        <pc:sldMkLst>
          <pc:docMk/>
          <pc:sldMk cId="2374008645" sldId="277"/>
        </pc:sldMkLst>
      </pc:sldChg>
      <pc:sldChg chg="modNotesTx">
        <pc:chgData name="Thien Nguyen - Y17" userId="8a2f91e4-1e13-4673-a88c-a1a9aa4f0135" providerId="ADAL" clId="{EF6B3062-AE21-4D13-8218-958E95CAE0DE}" dt="2021-06-04T08:35:39.589" v="729" actId="20577"/>
        <pc:sldMkLst>
          <pc:docMk/>
          <pc:sldMk cId="2347713076" sldId="323"/>
        </pc:sldMkLst>
      </pc:sldChg>
      <pc:sldChg chg="modNotesTx">
        <pc:chgData name="Thien Nguyen - Y17" userId="8a2f91e4-1e13-4673-a88c-a1a9aa4f0135" providerId="ADAL" clId="{EF6B3062-AE21-4D13-8218-958E95CAE0DE}" dt="2021-06-04T08:39:11.951" v="818" actId="20577"/>
        <pc:sldMkLst>
          <pc:docMk/>
          <pc:sldMk cId="3218714914" sldId="325"/>
        </pc:sldMkLst>
      </pc:sldChg>
      <pc:sldChg chg="addSp modSp mod">
        <pc:chgData name="Thien Nguyen - Y17" userId="8a2f91e4-1e13-4673-a88c-a1a9aa4f0135" providerId="ADAL" clId="{EF6B3062-AE21-4D13-8218-958E95CAE0DE}" dt="2021-06-04T09:21:05.265" v="824" actId="1076"/>
        <pc:sldMkLst>
          <pc:docMk/>
          <pc:sldMk cId="1576723543" sldId="329"/>
        </pc:sldMkLst>
        <pc:picChg chg="add mod">
          <ac:chgData name="Thien Nguyen - Y17" userId="8a2f91e4-1e13-4673-a88c-a1a9aa4f0135" providerId="ADAL" clId="{EF6B3062-AE21-4D13-8218-958E95CAE0DE}" dt="2021-06-04T09:21:05.265" v="824" actId="1076"/>
          <ac:picMkLst>
            <pc:docMk/>
            <pc:sldMk cId="1576723543" sldId="329"/>
            <ac:picMk id="8" creationId="{1B851270-4AEB-49C9-834B-349F9690345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377D30-7797-4AAB-B0E1-4DF7C4D1C4D0}" type="datetimeFigureOut">
              <a:rPr lang="vi-VN" smtClean="0"/>
              <a:t>04/06/2021</a:t>
            </a:fld>
            <a:endParaRPr lang="vi-V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6E0968-8CB2-4278-8F07-131E6E392C3B}" type="slidenum">
              <a:rPr lang="vi-VN" smtClean="0"/>
              <a:t>‹#›</a:t>
            </a:fld>
            <a:endParaRPr lang="vi-VN"/>
          </a:p>
        </p:txBody>
      </p:sp>
    </p:spTree>
    <p:extLst>
      <p:ext uri="{BB962C8B-B14F-4D97-AF65-F5344CB8AC3E}">
        <p14:creationId xmlns:p14="http://schemas.microsoft.com/office/powerpoint/2010/main" val="139213504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DE7471-7B0F-4FA0-A86E-2DC3D6838A0E}" type="datetimeFigureOut">
              <a:rPr lang="en-US" smtClean="0"/>
              <a:t>6/4/2021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D6563B-D7D8-45A6-B856-3240D3C71A33}" type="slidenum">
              <a:rPr lang="en-US" smtClean="0"/>
              <a:t>‹#›</a:t>
            </a:fld>
            <a:endParaRPr lang="en-US"/>
          </a:p>
        </p:txBody>
      </p:sp>
    </p:spTree>
    <p:extLst>
      <p:ext uri="{BB962C8B-B14F-4D97-AF65-F5344CB8AC3E}">
        <p14:creationId xmlns:p14="http://schemas.microsoft.com/office/powerpoint/2010/main" val="61097771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BC </a:t>
            </a:r>
            <a:r>
              <a:rPr lang="en-US" dirty="0" err="1"/>
              <a:t>cấp</a:t>
            </a:r>
            <a:r>
              <a:rPr lang="en-US" dirty="0"/>
              <a:t> </a:t>
            </a:r>
            <a:r>
              <a:rPr lang="en-US" dirty="0" err="1"/>
              <a:t>tủy</a:t>
            </a:r>
            <a:r>
              <a:rPr lang="en-US" dirty="0"/>
              <a:t>/</a:t>
            </a:r>
            <a:r>
              <a:rPr lang="en-US" dirty="0" err="1"/>
              <a:t>lympho</a:t>
            </a:r>
            <a:r>
              <a:rPr lang="en-US" dirty="0"/>
              <a:t>: </a:t>
            </a:r>
            <a:r>
              <a:rPr lang="en-US" dirty="0" err="1"/>
              <a:t>lympho</a:t>
            </a:r>
            <a:r>
              <a:rPr lang="en-US" dirty="0"/>
              <a:t> (</a:t>
            </a:r>
            <a:r>
              <a:rPr lang="en-US" dirty="0" err="1"/>
              <a:t>hạch</a:t>
            </a:r>
            <a:r>
              <a:rPr lang="en-US" dirty="0"/>
              <a:t> to, </a:t>
            </a:r>
            <a:r>
              <a:rPr lang="en-US" dirty="0" err="1"/>
              <a:t>gan</a:t>
            </a:r>
            <a:r>
              <a:rPr lang="en-US" dirty="0"/>
              <a:t> to, </a:t>
            </a:r>
            <a:r>
              <a:rPr lang="en-US" dirty="0" err="1"/>
              <a:t>lách</a:t>
            </a:r>
            <a:r>
              <a:rPr lang="en-US" dirty="0"/>
              <a:t> to, </a:t>
            </a:r>
            <a:r>
              <a:rPr lang="en-US" dirty="0" err="1"/>
              <a:t>xâm</a:t>
            </a:r>
            <a:r>
              <a:rPr lang="en-US" dirty="0"/>
              <a:t> </a:t>
            </a:r>
            <a:r>
              <a:rPr lang="en-US" dirty="0" err="1"/>
              <a:t>lấn</a:t>
            </a:r>
            <a:r>
              <a:rPr lang="en-US" dirty="0"/>
              <a:t> TKTW)</a:t>
            </a:r>
          </a:p>
          <a:p>
            <a:r>
              <a:rPr lang="en-US" dirty="0"/>
              <a:t>3/5 </a:t>
            </a:r>
            <a:r>
              <a:rPr lang="en-US" dirty="0" err="1"/>
              <a:t>tc</a:t>
            </a:r>
            <a:r>
              <a:rPr lang="en-US" dirty="0"/>
              <a:t> </a:t>
            </a:r>
            <a:r>
              <a:rPr lang="en-US" dirty="0" err="1"/>
              <a:t>chẩn</a:t>
            </a:r>
            <a:r>
              <a:rPr lang="en-US" dirty="0"/>
              <a:t> </a:t>
            </a:r>
            <a:r>
              <a:rPr lang="en-US" dirty="0" err="1"/>
              <a:t>đoán</a:t>
            </a:r>
            <a:r>
              <a:rPr lang="en-US" dirty="0"/>
              <a:t> </a:t>
            </a:r>
            <a:r>
              <a:rPr lang="en-US" dirty="0" err="1"/>
              <a:t>Cường</a:t>
            </a:r>
            <a:r>
              <a:rPr lang="en-US" dirty="0"/>
              <a:t> </a:t>
            </a:r>
            <a:r>
              <a:rPr lang="en-US" dirty="0" err="1"/>
              <a:t>lách</a:t>
            </a:r>
            <a:r>
              <a:rPr lang="en-US" dirty="0"/>
              <a:t> (</a:t>
            </a:r>
            <a:r>
              <a:rPr lang="en-US" b="0" i="0" dirty="0">
                <a:solidFill>
                  <a:srgbClr val="E4E6EB"/>
                </a:solidFill>
                <a:effectLst/>
                <a:latin typeface="Segoe UI Historic" panose="020B0502040204020203" pitchFamily="34" charset="0"/>
              </a:rPr>
              <a:t>1. </a:t>
            </a:r>
            <a:r>
              <a:rPr lang="en-US" b="0" i="0" dirty="0" err="1">
                <a:solidFill>
                  <a:srgbClr val="E4E6EB"/>
                </a:solidFill>
                <a:effectLst/>
                <a:latin typeface="Segoe UI Historic" panose="020B0502040204020203" pitchFamily="34" charset="0"/>
              </a:rPr>
              <a:t>Giảm</a:t>
            </a:r>
            <a:r>
              <a:rPr lang="en-US" b="0" i="0" dirty="0">
                <a:solidFill>
                  <a:srgbClr val="E4E6EB"/>
                </a:solidFill>
                <a:effectLst/>
                <a:latin typeface="Segoe UI Historic" panose="020B0502040204020203" pitchFamily="34" charset="0"/>
              </a:rPr>
              <a:t> 2/3 </a:t>
            </a:r>
            <a:r>
              <a:rPr lang="en-US" b="0" i="0" dirty="0" err="1">
                <a:solidFill>
                  <a:srgbClr val="E4E6EB"/>
                </a:solidFill>
                <a:effectLst/>
                <a:latin typeface="Segoe UI Historic" panose="020B0502040204020203" pitchFamily="34" charset="0"/>
              </a:rPr>
              <a:t>dòng</a:t>
            </a:r>
            <a:r>
              <a:rPr lang="en-US" b="0" i="0" dirty="0">
                <a:solidFill>
                  <a:srgbClr val="E4E6EB"/>
                </a:solidFill>
                <a:effectLst/>
                <a:latin typeface="Segoe UI Historic" panose="020B0502040204020203" pitchFamily="34" charset="0"/>
              </a:rPr>
              <a:t> 2. </a:t>
            </a:r>
            <a:r>
              <a:rPr lang="en-US" b="0" i="0" dirty="0" err="1">
                <a:solidFill>
                  <a:srgbClr val="E4E6EB"/>
                </a:solidFill>
                <a:effectLst/>
                <a:latin typeface="Segoe UI Historic" panose="020B0502040204020203" pitchFamily="34" charset="0"/>
              </a:rPr>
              <a:t>Lách</a:t>
            </a:r>
            <a:r>
              <a:rPr lang="en-US" b="0" i="0" dirty="0">
                <a:solidFill>
                  <a:srgbClr val="E4E6EB"/>
                </a:solidFill>
                <a:effectLst/>
                <a:latin typeface="Segoe UI Historic" panose="020B0502040204020203" pitchFamily="34" charset="0"/>
              </a:rPr>
              <a:t> to </a:t>
            </a:r>
            <a:r>
              <a:rPr lang="en-US" b="0" i="0" dirty="0" err="1">
                <a:solidFill>
                  <a:srgbClr val="E4E6EB"/>
                </a:solidFill>
                <a:effectLst/>
                <a:latin typeface="Segoe UI Historic" panose="020B0502040204020203" pitchFamily="34" charset="0"/>
              </a:rPr>
              <a:t>độ</a:t>
            </a:r>
            <a:r>
              <a:rPr lang="en-US" b="0" i="0" dirty="0">
                <a:solidFill>
                  <a:srgbClr val="E4E6EB"/>
                </a:solidFill>
                <a:effectLst/>
                <a:latin typeface="Segoe UI Historic" panose="020B0502040204020203" pitchFamily="34" charset="0"/>
              </a:rPr>
              <a:t> 3-4 3. </a:t>
            </a:r>
            <a:r>
              <a:rPr lang="en-US" b="0" i="0" dirty="0" err="1">
                <a:solidFill>
                  <a:srgbClr val="E4E6EB"/>
                </a:solidFill>
                <a:effectLst/>
                <a:latin typeface="Segoe UI Historic" panose="020B0502040204020203" pitchFamily="34" charset="0"/>
              </a:rPr>
              <a:t>Cắt</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lách</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mất</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trch</a:t>
            </a:r>
            <a:r>
              <a:rPr lang="en-US" b="0" i="0" dirty="0">
                <a:solidFill>
                  <a:srgbClr val="E4E6EB"/>
                </a:solidFill>
                <a:effectLst/>
                <a:latin typeface="Segoe UI Historic" panose="020B0502040204020203" pitchFamily="34" charset="0"/>
              </a:rPr>
              <a:t> 4. </a:t>
            </a:r>
            <a:r>
              <a:rPr lang="en-US" b="0" i="0" dirty="0" err="1">
                <a:solidFill>
                  <a:srgbClr val="E4E6EB"/>
                </a:solidFill>
                <a:effectLst/>
                <a:latin typeface="Segoe UI Historic" panose="020B0502040204020203" pitchFamily="34" charset="0"/>
              </a:rPr>
              <a:t>Độ</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bắt</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xạ</a:t>
            </a:r>
            <a:r>
              <a:rPr lang="en-US" b="0" i="0" dirty="0">
                <a:solidFill>
                  <a:srgbClr val="E4E6EB"/>
                </a:solidFill>
                <a:effectLst/>
                <a:latin typeface="Segoe UI Historic" panose="020B0502040204020203" pitchFamily="34" charset="0"/>
              </a:rPr>
              <a:t> so vs </a:t>
            </a:r>
            <a:r>
              <a:rPr lang="en-US" b="0" i="0" dirty="0" err="1">
                <a:solidFill>
                  <a:srgbClr val="E4E6EB"/>
                </a:solidFill>
                <a:effectLst/>
                <a:latin typeface="Segoe UI Historic" panose="020B0502040204020203" pitchFamily="34" charset="0"/>
              </a:rPr>
              <a:t>gan</a:t>
            </a:r>
            <a:r>
              <a:rPr lang="en-US" b="0" i="0" dirty="0">
                <a:solidFill>
                  <a:srgbClr val="E4E6EB"/>
                </a:solidFill>
                <a:effectLst/>
                <a:latin typeface="Segoe UI Historic" panose="020B0502040204020203" pitchFamily="34" charset="0"/>
              </a:rPr>
              <a:t> 5. </a:t>
            </a:r>
            <a:r>
              <a:rPr lang="en-US" b="0" i="0" dirty="0" err="1">
                <a:solidFill>
                  <a:srgbClr val="E4E6EB"/>
                </a:solidFill>
                <a:effectLst/>
                <a:latin typeface="Segoe UI Historic" panose="020B0502040204020203" pitchFamily="34" charset="0"/>
              </a:rPr>
              <a:t>tuỷ</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tăng</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sinh</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tốt</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những</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dòng</a:t>
            </a:r>
            <a:r>
              <a:rPr lang="en-US" b="0" i="0" dirty="0">
                <a:solidFill>
                  <a:srgbClr val="E4E6EB"/>
                </a:solidFill>
                <a:effectLst/>
                <a:latin typeface="Segoe UI Historic" panose="020B0502040204020203" pitchFamily="34" charset="0"/>
              </a:rPr>
              <a:t> </a:t>
            </a:r>
            <a:r>
              <a:rPr lang="en-US" b="0" i="0" dirty="0" err="1">
                <a:solidFill>
                  <a:srgbClr val="E4E6EB"/>
                </a:solidFill>
                <a:effectLst/>
                <a:latin typeface="Segoe UI Historic" panose="020B0502040204020203" pitchFamily="34" charset="0"/>
              </a:rPr>
              <a:t>giảm</a:t>
            </a:r>
            <a:r>
              <a:rPr lang="en-US" b="0" i="0" dirty="0">
                <a:solidFill>
                  <a:srgbClr val="E4E6EB"/>
                </a:solidFill>
                <a:effectLst/>
                <a:latin typeface="Segoe UI Historic" panose="020B0502040204020203" pitchFamily="34" charset="0"/>
              </a:rPr>
              <a:t>)</a:t>
            </a:r>
            <a:endParaRPr lang="en-US" dirty="0"/>
          </a:p>
          <a:p>
            <a:r>
              <a:rPr lang="en-US" dirty="0"/>
              <a:t>TTP: </a:t>
            </a:r>
            <a:r>
              <a:rPr lang="en-US" dirty="0" err="1"/>
              <a:t>cấp</a:t>
            </a:r>
            <a:r>
              <a:rPr lang="en-US" dirty="0"/>
              <a:t> </a:t>
            </a:r>
            <a:r>
              <a:rPr lang="en-US" dirty="0" err="1"/>
              <a:t>cứu</a:t>
            </a:r>
            <a:r>
              <a:rPr lang="en-US" dirty="0"/>
              <a:t> </a:t>
            </a:r>
            <a:r>
              <a:rPr lang="en-US" dirty="0" err="1"/>
              <a:t>nội</a:t>
            </a:r>
            <a:r>
              <a:rPr lang="en-US" dirty="0"/>
              <a:t> khoa </a:t>
            </a:r>
            <a:r>
              <a:rPr lang="en-US" dirty="0" err="1"/>
              <a:t>nặng</a:t>
            </a:r>
            <a:r>
              <a:rPr lang="en-US" dirty="0"/>
              <a:t> (</a:t>
            </a:r>
            <a:r>
              <a:rPr lang="en-US" dirty="0" err="1"/>
              <a:t>thay</a:t>
            </a:r>
            <a:r>
              <a:rPr lang="en-US" dirty="0"/>
              <a:t> </a:t>
            </a:r>
            <a:r>
              <a:rPr lang="en-US" dirty="0" err="1"/>
              <a:t>huyết</a:t>
            </a:r>
            <a:r>
              <a:rPr lang="en-US" dirty="0"/>
              <a:t> </a:t>
            </a:r>
            <a:r>
              <a:rPr lang="en-US" dirty="0" err="1"/>
              <a:t>tương</a:t>
            </a:r>
            <a:r>
              <a:rPr lang="en-US" dirty="0"/>
              <a:t>, </a:t>
            </a:r>
            <a:r>
              <a:rPr lang="en-US" dirty="0" err="1"/>
              <a:t>điều</a:t>
            </a:r>
            <a:r>
              <a:rPr lang="en-US" dirty="0"/>
              <a:t> </a:t>
            </a:r>
            <a:r>
              <a:rPr lang="en-US" dirty="0" err="1"/>
              <a:t>trị</a:t>
            </a:r>
            <a:r>
              <a:rPr lang="en-US" dirty="0"/>
              <a:t> </a:t>
            </a:r>
            <a:r>
              <a:rPr lang="en-US" dirty="0" err="1"/>
              <a:t>đặc</a:t>
            </a:r>
            <a:r>
              <a:rPr lang="en-US" dirty="0"/>
              <a:t> </a:t>
            </a:r>
            <a:r>
              <a:rPr lang="en-US" dirty="0" err="1"/>
              <a:t>hiệu</a:t>
            </a:r>
            <a:r>
              <a:rPr lang="en-US" dirty="0"/>
              <a:t>, </a:t>
            </a:r>
            <a:r>
              <a:rPr lang="en-US" dirty="0" err="1"/>
              <a:t>không</a:t>
            </a:r>
            <a:r>
              <a:rPr lang="en-US" dirty="0"/>
              <a:t> </a:t>
            </a:r>
            <a:r>
              <a:rPr lang="en-US" dirty="0" err="1"/>
              <a:t>truyền</a:t>
            </a:r>
            <a:r>
              <a:rPr lang="en-US" dirty="0"/>
              <a:t> </a:t>
            </a:r>
            <a:r>
              <a:rPr lang="en-US" dirty="0" err="1"/>
              <a:t>tiểu</a:t>
            </a:r>
            <a:r>
              <a:rPr lang="en-US" dirty="0"/>
              <a:t> </a:t>
            </a:r>
            <a:r>
              <a:rPr lang="en-US" dirty="0" err="1"/>
              <a:t>cầu</a:t>
            </a:r>
            <a:r>
              <a:rPr lang="en-US" dirty="0"/>
              <a:t>. KT </a:t>
            </a:r>
            <a:r>
              <a:rPr lang="en-US" dirty="0" err="1"/>
              <a:t>làm</a:t>
            </a:r>
            <a:r>
              <a:rPr lang="en-US" dirty="0"/>
              <a:t> </a:t>
            </a:r>
            <a:r>
              <a:rPr lang="en-US" dirty="0" err="1"/>
              <a:t>giảm</a:t>
            </a:r>
            <a:r>
              <a:rPr lang="en-US" dirty="0"/>
              <a:t> ADAMTS13 (</a:t>
            </a:r>
            <a:r>
              <a:rPr lang="en-US" dirty="0" err="1"/>
              <a:t>cắt</a:t>
            </a:r>
            <a:r>
              <a:rPr lang="en-US" dirty="0"/>
              <a:t> </a:t>
            </a:r>
            <a:r>
              <a:rPr lang="en-US" dirty="0" err="1"/>
              <a:t>những</a:t>
            </a:r>
            <a:r>
              <a:rPr lang="en-US" dirty="0"/>
              <a:t> </a:t>
            </a:r>
            <a:r>
              <a:rPr lang="en-US" dirty="0" err="1"/>
              <a:t>phân</a:t>
            </a:r>
            <a:r>
              <a:rPr lang="en-US" dirty="0"/>
              <a:t> </a:t>
            </a:r>
            <a:r>
              <a:rPr lang="en-US" dirty="0" err="1"/>
              <a:t>tử</a:t>
            </a:r>
            <a:r>
              <a:rPr lang="en-US" dirty="0"/>
              <a:t> v-W </a:t>
            </a:r>
            <a:r>
              <a:rPr lang="en-US" dirty="0" err="1"/>
              <a:t>thành</a:t>
            </a:r>
            <a:r>
              <a:rPr lang="en-US" dirty="0"/>
              <a:t> </a:t>
            </a:r>
            <a:r>
              <a:rPr lang="en-US" dirty="0" err="1"/>
              <a:t>monome</a:t>
            </a:r>
            <a:r>
              <a:rPr lang="en-US" dirty="0"/>
              <a:t> </a:t>
            </a:r>
            <a:r>
              <a:rPr lang="en-US" dirty="0">
                <a:sym typeface="Wingdings" panose="05000000000000000000" pitchFamily="2" charset="2"/>
              </a:rPr>
              <a:t> </a:t>
            </a:r>
            <a:r>
              <a:rPr lang="en-US" dirty="0" err="1">
                <a:sym typeface="Wingdings" panose="05000000000000000000" pitchFamily="2" charset="2"/>
              </a:rPr>
              <a:t>tạo</a:t>
            </a:r>
            <a:r>
              <a:rPr lang="en-US" dirty="0">
                <a:sym typeface="Wingdings" panose="05000000000000000000" pitchFamily="2" charset="2"/>
              </a:rPr>
              <a:t> </a:t>
            </a:r>
            <a:r>
              <a:rPr lang="en-US" dirty="0" err="1">
                <a:sym typeface="Wingdings" panose="05000000000000000000" pitchFamily="2" charset="2"/>
              </a:rPr>
              <a:t>nút</a:t>
            </a:r>
            <a:r>
              <a:rPr lang="en-US" dirty="0">
                <a:sym typeface="Wingdings" panose="05000000000000000000" pitchFamily="2" charset="2"/>
              </a:rPr>
              <a:t> </a:t>
            </a:r>
            <a:r>
              <a:rPr lang="en-US" dirty="0" err="1">
                <a:sym typeface="Wingdings" panose="05000000000000000000" pitchFamily="2" charset="2"/>
              </a:rPr>
              <a:t>chặn</a:t>
            </a:r>
            <a:r>
              <a:rPr lang="en-US" dirty="0">
                <a:sym typeface="Wingdings" panose="05000000000000000000" pitchFamily="2" charset="2"/>
              </a:rPr>
              <a:t>)</a:t>
            </a:r>
            <a:endParaRPr lang="en-US" dirty="0"/>
          </a:p>
        </p:txBody>
      </p:sp>
      <p:sp>
        <p:nvSpPr>
          <p:cNvPr id="4" name="Slide Number Placeholder 3"/>
          <p:cNvSpPr>
            <a:spLocks noGrp="1"/>
          </p:cNvSpPr>
          <p:nvPr>
            <p:ph type="sldNum" sz="quarter" idx="5"/>
          </p:nvPr>
        </p:nvSpPr>
        <p:spPr/>
        <p:txBody>
          <a:bodyPr/>
          <a:lstStyle/>
          <a:p>
            <a:fld id="{82D6563B-D7D8-45A6-B856-3240D3C71A33}" type="slidenum">
              <a:rPr lang="en-US" smtClean="0"/>
              <a:t>30</a:t>
            </a:fld>
            <a:endParaRPr lang="en-US"/>
          </a:p>
        </p:txBody>
      </p:sp>
    </p:spTree>
    <p:extLst>
      <p:ext uri="{BB962C8B-B14F-4D97-AF65-F5344CB8AC3E}">
        <p14:creationId xmlns:p14="http://schemas.microsoft.com/office/powerpoint/2010/main" val="4094966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D6563B-D7D8-45A6-B856-3240D3C71A33}" type="slidenum">
              <a:rPr lang="en-US" smtClean="0"/>
              <a:t>40</a:t>
            </a:fld>
            <a:endParaRPr lang="en-US"/>
          </a:p>
        </p:txBody>
      </p:sp>
    </p:spTree>
    <p:extLst>
      <p:ext uri="{BB962C8B-B14F-4D97-AF65-F5344CB8AC3E}">
        <p14:creationId xmlns:p14="http://schemas.microsoft.com/office/powerpoint/2010/main" val="3639744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Bình</a:t>
            </a:r>
            <a:r>
              <a:rPr lang="en-US" dirty="0"/>
              <a:t> </a:t>
            </a:r>
            <a:r>
              <a:rPr lang="en-US" dirty="0" err="1"/>
              <a:t>thường</a:t>
            </a:r>
            <a:r>
              <a:rPr lang="en-US" dirty="0"/>
              <a:t> </a:t>
            </a:r>
            <a:r>
              <a:rPr lang="en-US" dirty="0" err="1"/>
              <a:t>mật</a:t>
            </a:r>
            <a:r>
              <a:rPr lang="en-US" dirty="0"/>
              <a:t> </a:t>
            </a:r>
            <a:r>
              <a:rPr lang="en-US" dirty="0" err="1"/>
              <a:t>độ</a:t>
            </a:r>
            <a:r>
              <a:rPr lang="en-US" dirty="0"/>
              <a:t> &gt;30%</a:t>
            </a:r>
          </a:p>
          <a:p>
            <a:r>
              <a:rPr lang="en-US" dirty="0" err="1"/>
              <a:t>Xơ</a:t>
            </a:r>
            <a:r>
              <a:rPr lang="en-US" dirty="0"/>
              <a:t> </a:t>
            </a:r>
            <a:r>
              <a:rPr lang="en-US" dirty="0" err="1"/>
              <a:t>tủy</a:t>
            </a:r>
            <a:r>
              <a:rPr lang="en-US" dirty="0"/>
              <a:t>: </a:t>
            </a:r>
            <a:r>
              <a:rPr lang="en-US" dirty="0" err="1"/>
              <a:t>tăng</a:t>
            </a:r>
            <a:r>
              <a:rPr lang="en-US" dirty="0"/>
              <a:t> </a:t>
            </a:r>
            <a:r>
              <a:rPr lang="en-US" dirty="0" err="1"/>
              <a:t>sinh</a:t>
            </a:r>
            <a:r>
              <a:rPr lang="en-US" dirty="0"/>
              <a:t> </a:t>
            </a:r>
            <a:r>
              <a:rPr lang="en-US" dirty="0" err="1"/>
              <a:t>mô</a:t>
            </a:r>
            <a:r>
              <a:rPr lang="en-US" dirty="0"/>
              <a:t> </a:t>
            </a:r>
            <a:r>
              <a:rPr lang="en-US" dirty="0" err="1"/>
              <a:t>đệm</a:t>
            </a:r>
            <a:r>
              <a:rPr lang="en-US" dirty="0"/>
              <a:t>, </a:t>
            </a:r>
            <a:r>
              <a:rPr lang="en-US" dirty="0" err="1"/>
              <a:t>mô</a:t>
            </a:r>
            <a:r>
              <a:rPr lang="en-US" dirty="0"/>
              <a:t> </a:t>
            </a:r>
            <a:r>
              <a:rPr lang="en-US" dirty="0" err="1"/>
              <a:t>liên</a:t>
            </a:r>
            <a:r>
              <a:rPr lang="en-US" dirty="0"/>
              <a:t> </a:t>
            </a:r>
            <a:r>
              <a:rPr lang="en-US" dirty="0" err="1"/>
              <a:t>kết</a:t>
            </a:r>
            <a:r>
              <a:rPr lang="en-US" dirty="0"/>
              <a:t>, (HC </a:t>
            </a:r>
            <a:r>
              <a:rPr lang="en-US" dirty="0" err="1"/>
              <a:t>bệnh</a:t>
            </a:r>
            <a:r>
              <a:rPr lang="en-US" dirty="0"/>
              <a:t> </a:t>
            </a:r>
            <a:r>
              <a:rPr lang="en-US" dirty="0" err="1"/>
              <a:t>lí</a:t>
            </a:r>
            <a:r>
              <a:rPr lang="en-US" dirty="0"/>
              <a:t> </a:t>
            </a:r>
            <a:r>
              <a:rPr lang="en-US" dirty="0" err="1"/>
              <a:t>tủy</a:t>
            </a:r>
            <a:r>
              <a:rPr lang="en-US" dirty="0"/>
              <a:t> </a:t>
            </a:r>
            <a:r>
              <a:rPr lang="en-US" dirty="0" err="1"/>
              <a:t>tăng</a:t>
            </a:r>
            <a:r>
              <a:rPr lang="en-US" dirty="0"/>
              <a:t> </a:t>
            </a:r>
            <a:r>
              <a:rPr lang="en-US" dirty="0" err="1"/>
              <a:t>sinh</a:t>
            </a:r>
            <a:r>
              <a:rPr lang="en-US" dirty="0"/>
              <a:t>)</a:t>
            </a:r>
          </a:p>
          <a:p>
            <a:endParaRPr lang="en-US" dirty="0"/>
          </a:p>
        </p:txBody>
      </p:sp>
      <p:sp>
        <p:nvSpPr>
          <p:cNvPr id="4" name="Slide Number Placeholder 3"/>
          <p:cNvSpPr>
            <a:spLocks noGrp="1"/>
          </p:cNvSpPr>
          <p:nvPr>
            <p:ph type="sldNum" sz="quarter" idx="5"/>
          </p:nvPr>
        </p:nvSpPr>
        <p:spPr/>
        <p:txBody>
          <a:bodyPr/>
          <a:lstStyle/>
          <a:p>
            <a:fld id="{82D6563B-D7D8-45A6-B856-3240D3C71A33}" type="slidenum">
              <a:rPr lang="en-US" smtClean="0"/>
              <a:t>43</a:t>
            </a:fld>
            <a:endParaRPr lang="en-US"/>
          </a:p>
        </p:txBody>
      </p:sp>
    </p:spTree>
    <p:extLst>
      <p:ext uri="{BB962C8B-B14F-4D97-AF65-F5344CB8AC3E}">
        <p14:creationId xmlns:p14="http://schemas.microsoft.com/office/powerpoint/2010/main" val="1695658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xơ</a:t>
            </a:r>
            <a:r>
              <a:rPr lang="en-US" dirty="0"/>
              <a:t> </a:t>
            </a:r>
            <a:r>
              <a:rPr lang="en-US" dirty="0" err="1"/>
              <a:t>tủy</a:t>
            </a:r>
            <a:r>
              <a:rPr lang="en-US" dirty="0"/>
              <a:t> </a:t>
            </a:r>
            <a:r>
              <a:rPr lang="en-US" dirty="0" err="1"/>
              <a:t>xương</a:t>
            </a:r>
            <a:r>
              <a:rPr lang="en-US" dirty="0"/>
              <a:t>: reticulin (+)</a:t>
            </a:r>
          </a:p>
        </p:txBody>
      </p:sp>
      <p:sp>
        <p:nvSpPr>
          <p:cNvPr id="4" name="Slide Number Placeholder 3"/>
          <p:cNvSpPr>
            <a:spLocks noGrp="1"/>
          </p:cNvSpPr>
          <p:nvPr>
            <p:ph type="sldNum" sz="quarter" idx="5"/>
          </p:nvPr>
        </p:nvSpPr>
        <p:spPr/>
        <p:txBody>
          <a:bodyPr/>
          <a:lstStyle/>
          <a:p>
            <a:fld id="{82D6563B-D7D8-45A6-B856-3240D3C71A33}" type="slidenum">
              <a:rPr lang="en-US" smtClean="0"/>
              <a:t>44</a:t>
            </a:fld>
            <a:endParaRPr lang="en-US"/>
          </a:p>
        </p:txBody>
      </p:sp>
    </p:spTree>
    <p:extLst>
      <p:ext uri="{BB962C8B-B14F-4D97-AF65-F5344CB8AC3E}">
        <p14:creationId xmlns:p14="http://schemas.microsoft.com/office/powerpoint/2010/main" val="1703860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D6563B-D7D8-45A6-B856-3240D3C71A33}" type="slidenum">
              <a:rPr lang="en-US" smtClean="0"/>
              <a:t>56</a:t>
            </a:fld>
            <a:endParaRPr lang="en-US"/>
          </a:p>
        </p:txBody>
      </p:sp>
    </p:spTree>
    <p:extLst>
      <p:ext uri="{BB962C8B-B14F-4D97-AF65-F5344CB8AC3E}">
        <p14:creationId xmlns:p14="http://schemas.microsoft.com/office/powerpoint/2010/main" val="2752806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vi-V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vi-VN"/>
          </a:p>
        </p:txBody>
      </p:sp>
      <p:sp>
        <p:nvSpPr>
          <p:cNvPr id="4" name="Date Placeholder 3"/>
          <p:cNvSpPr>
            <a:spLocks noGrp="1"/>
          </p:cNvSpPr>
          <p:nvPr>
            <p:ph type="dt" sz="half" idx="10"/>
          </p:nvPr>
        </p:nvSpPr>
        <p:spPr/>
        <p:txBody>
          <a:bodyPr/>
          <a:lstStyle/>
          <a:p>
            <a:fld id="{BDC80408-9D1C-41A4-88F5-1ED2A6D662B1}" type="datetime1">
              <a:rPr lang="en-US" smtClean="0"/>
              <a:t>6/4/2021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1281121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C6CB5781-4F32-4B42-93DC-0C0157A9AD04}" type="datetime1">
              <a:rPr lang="en-US" smtClean="0"/>
              <a:t>6/4/2021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621046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vi-V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6E0AC7E3-9743-4A0B-AA37-487D6E5F3D6F}" type="datetime1">
              <a:rPr lang="en-US" smtClean="0"/>
              <a:t>6/4/2021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3196450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6F3BA1DC-9360-4196-8949-3A9A4F690E8D}" type="datetime1">
              <a:rPr lang="en-US" smtClean="0"/>
              <a:t>6/4/2021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3974818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vi-V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2D7E458-4269-4E00-81D4-D839399D9C39}" type="datetime1">
              <a:rPr lang="en-US" smtClean="0"/>
              <a:t>6/4/2021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406933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p:cNvSpPr>
            <a:spLocks noGrp="1"/>
          </p:cNvSpPr>
          <p:nvPr>
            <p:ph type="dt" sz="half" idx="10"/>
          </p:nvPr>
        </p:nvSpPr>
        <p:spPr/>
        <p:txBody>
          <a:bodyPr/>
          <a:lstStyle/>
          <a:p>
            <a:fld id="{D0BF24CD-2253-49A9-8014-14DE6F499AAC}" type="datetime1">
              <a:rPr lang="en-US" smtClean="0"/>
              <a:t>6/4/2021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689068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vi-V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p:cNvSpPr>
            <a:spLocks noGrp="1"/>
          </p:cNvSpPr>
          <p:nvPr>
            <p:ph type="dt" sz="half" idx="10"/>
          </p:nvPr>
        </p:nvSpPr>
        <p:spPr/>
        <p:txBody>
          <a:bodyPr/>
          <a:lstStyle/>
          <a:p>
            <a:fld id="{4F13F271-8D3A-4CDE-8900-696AC8033A64}" type="datetime1">
              <a:rPr lang="en-US" smtClean="0"/>
              <a:t>6/4/2021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1855497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Date Placeholder 2"/>
          <p:cNvSpPr>
            <a:spLocks noGrp="1"/>
          </p:cNvSpPr>
          <p:nvPr>
            <p:ph type="dt" sz="half" idx="10"/>
          </p:nvPr>
        </p:nvSpPr>
        <p:spPr/>
        <p:txBody>
          <a:bodyPr/>
          <a:lstStyle/>
          <a:p>
            <a:fld id="{5F76B30D-4EE7-4CCB-9A2A-0B41BABF6F2D}" type="datetime1">
              <a:rPr lang="en-US" smtClean="0"/>
              <a:t>6/4/2021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278506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23D2BA-4369-4573-B97C-AB8744762E60}" type="datetime1">
              <a:rPr lang="en-US" smtClean="0"/>
              <a:t>6/4/2021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995658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vi-V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30EC7990-293C-4D85-AEEA-98C23ED6B5BF}" type="datetime1">
              <a:rPr lang="en-US" smtClean="0"/>
              <a:t>6/4/2021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37748341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vi-VN"/>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vi-V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AC3DFDF2-9556-412C-B45A-964409FD5C8C}" type="datetime1">
              <a:rPr lang="en-US" smtClean="0"/>
              <a:t>6/4/2021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1561198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BD1CE67-ED5A-43DD-A4AC-0FE9587D4D64}" type="datetime1">
              <a:rPr lang="en-US" smtClean="0"/>
              <a:t>6/4/2021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29E24E3-7DF3-4851-83BC-07938BF2A0B3}" type="slidenum">
              <a:rPr lang="en-US" smtClean="0"/>
              <a:t>‹#›</a:t>
            </a:fld>
            <a:endParaRPr lang="en-US"/>
          </a:p>
        </p:txBody>
      </p:sp>
    </p:spTree>
    <p:extLst>
      <p:ext uri="{BB962C8B-B14F-4D97-AF65-F5344CB8AC3E}">
        <p14:creationId xmlns:p14="http://schemas.microsoft.com/office/powerpoint/2010/main" val="1746233455"/>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vi-V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866900"/>
            <a:ext cx="9144000" cy="1638300"/>
          </a:xfrm>
          <a:solidFill>
            <a:srgbClr val="CCECFF"/>
          </a:solidFill>
        </p:spPr>
        <p:txBody>
          <a:bodyPr>
            <a:normAutofit/>
          </a:bodyPr>
          <a:lstStyle/>
          <a:p>
            <a:r>
              <a:rPr lang="en-US" sz="3600" b="1" dirty="0">
                <a:solidFill>
                  <a:srgbClr val="FF0000"/>
                </a:solidFill>
                <a:effectLst>
                  <a:outerShdw blurRad="38100" dist="38100" dir="2700000" algn="tl">
                    <a:srgbClr val="000000">
                      <a:alpha val="43137"/>
                    </a:srgbClr>
                  </a:outerShdw>
                </a:effectLst>
                <a:latin typeface="Arial" pitchFamily="34" charset="0"/>
                <a:cs typeface="Arial" pitchFamily="34" charset="0"/>
              </a:rPr>
              <a:t>TRƯỜNG HỢP LÂM SÀNG </a:t>
            </a:r>
            <a:br>
              <a:rPr lang="en-US" sz="3600" b="1" dirty="0">
                <a:solidFill>
                  <a:srgbClr val="FF0000"/>
                </a:solidFill>
                <a:effectLst>
                  <a:outerShdw blurRad="38100" dist="38100" dir="2700000" algn="tl">
                    <a:srgbClr val="000000">
                      <a:alpha val="43137"/>
                    </a:srgbClr>
                  </a:outerShdw>
                </a:effectLst>
                <a:latin typeface="Arial" pitchFamily="34" charset="0"/>
                <a:cs typeface="Arial" pitchFamily="34" charset="0"/>
              </a:rPr>
            </a:br>
            <a:r>
              <a:rPr lang="en-US" sz="3600" b="1" dirty="0">
                <a:solidFill>
                  <a:srgbClr val="FF0000"/>
                </a:solidFill>
                <a:effectLst>
                  <a:outerShdw blurRad="38100" dist="38100" dir="2700000" algn="tl">
                    <a:srgbClr val="000000">
                      <a:alpha val="43137"/>
                    </a:srgbClr>
                  </a:outerShdw>
                </a:effectLst>
                <a:latin typeface="Arial" pitchFamily="34" charset="0"/>
                <a:cs typeface="Arial" pitchFamily="34" charset="0"/>
              </a:rPr>
              <a:t>BỆNH SUY TỦY XƯƠNG </a:t>
            </a:r>
            <a:br>
              <a:rPr lang="en-US" sz="3600" b="1" dirty="0">
                <a:solidFill>
                  <a:srgbClr val="FF0000"/>
                </a:solidFill>
                <a:effectLst>
                  <a:outerShdw blurRad="38100" dist="38100" dir="2700000" algn="tl">
                    <a:srgbClr val="000000">
                      <a:alpha val="43137"/>
                    </a:srgbClr>
                  </a:outerShdw>
                </a:effectLst>
                <a:latin typeface="Arial" pitchFamily="34" charset="0"/>
                <a:cs typeface="Arial" pitchFamily="34" charset="0"/>
              </a:rPr>
            </a:br>
            <a:r>
              <a:rPr lang="en-US" sz="3600" b="1" dirty="0">
                <a:solidFill>
                  <a:srgbClr val="FF0000"/>
                </a:solidFill>
                <a:effectLst>
                  <a:outerShdw blurRad="38100" dist="38100" dir="2700000" algn="tl">
                    <a:srgbClr val="000000">
                      <a:alpha val="43137"/>
                    </a:srgbClr>
                  </a:outerShdw>
                </a:effectLst>
                <a:latin typeface="Arial" pitchFamily="34" charset="0"/>
                <a:cs typeface="Arial" pitchFamily="34" charset="0"/>
              </a:rPr>
              <a:t>(APLASTIC ANEMIA)</a:t>
            </a:r>
            <a:endParaRPr lang="en-US" sz="3600" dirty="0">
              <a:solidFill>
                <a:srgbClr val="FF0000"/>
              </a:solidFill>
              <a:effectLst>
                <a:outerShdw blurRad="38100" dist="38100" dir="2700000" algn="tl">
                  <a:srgbClr val="000000">
                    <a:alpha val="43137"/>
                  </a:srgbClr>
                </a:outerShdw>
              </a:effectLst>
              <a:latin typeface="Arial" pitchFamily="34" charset="0"/>
              <a:cs typeface="Arial" pitchFamily="34" charset="0"/>
            </a:endParaRPr>
          </a:p>
        </p:txBody>
      </p:sp>
      <p:sp>
        <p:nvSpPr>
          <p:cNvPr id="3" name="Subtitle 2"/>
          <p:cNvSpPr>
            <a:spLocks noGrp="1"/>
          </p:cNvSpPr>
          <p:nvPr>
            <p:ph type="subTitle" idx="1"/>
          </p:nvPr>
        </p:nvSpPr>
        <p:spPr>
          <a:xfrm>
            <a:off x="304800" y="3886200"/>
            <a:ext cx="8305800" cy="1752600"/>
          </a:xfrm>
        </p:spPr>
        <p:txBody>
          <a:bodyPr>
            <a:normAutofit/>
          </a:bodyPr>
          <a:lstStyle/>
          <a:p>
            <a:r>
              <a:rPr lang="en-US" sz="2400" b="1" dirty="0" err="1">
                <a:solidFill>
                  <a:srgbClr val="0000CC"/>
                </a:solidFill>
                <a:latin typeface="Arial" pitchFamily="34" charset="0"/>
                <a:cs typeface="Arial" pitchFamily="34" charset="0"/>
              </a:rPr>
              <a:t>Ths</a:t>
            </a:r>
            <a:r>
              <a:rPr lang="en-US" sz="2400" b="1" dirty="0">
                <a:solidFill>
                  <a:srgbClr val="0000CC"/>
                </a:solidFill>
                <a:latin typeface="Arial" pitchFamily="34" charset="0"/>
                <a:cs typeface="Arial" pitchFamily="34" charset="0"/>
              </a:rPr>
              <a:t>. </a:t>
            </a:r>
            <a:r>
              <a:rPr lang="en-US" sz="2400" b="1" dirty="0" err="1">
                <a:solidFill>
                  <a:srgbClr val="0000CC"/>
                </a:solidFill>
                <a:latin typeface="Arial" pitchFamily="34" charset="0"/>
                <a:cs typeface="Arial" pitchFamily="34" charset="0"/>
              </a:rPr>
              <a:t>Bs</a:t>
            </a:r>
            <a:r>
              <a:rPr lang="en-US" sz="2400" b="1" dirty="0">
                <a:solidFill>
                  <a:srgbClr val="0000CC"/>
                </a:solidFill>
                <a:latin typeface="Arial" pitchFamily="34" charset="0"/>
                <a:cs typeface="Arial" pitchFamily="34" charset="0"/>
              </a:rPr>
              <a:t> Lại Thị Thanh Thảo</a:t>
            </a:r>
          </a:p>
          <a:p>
            <a:r>
              <a:rPr lang="en-US" sz="2400" b="1" dirty="0" err="1">
                <a:solidFill>
                  <a:srgbClr val="0000CC"/>
                </a:solidFill>
                <a:latin typeface="Arial" pitchFamily="34" charset="0"/>
                <a:cs typeface="Arial" pitchFamily="34" charset="0"/>
              </a:rPr>
              <a:t>Ths</a:t>
            </a:r>
            <a:r>
              <a:rPr lang="en-US" sz="2400" b="1" dirty="0">
                <a:solidFill>
                  <a:srgbClr val="0000CC"/>
                </a:solidFill>
                <a:latin typeface="Arial" pitchFamily="34" charset="0"/>
                <a:cs typeface="Arial" pitchFamily="34" charset="0"/>
              </a:rPr>
              <a:t>. </a:t>
            </a:r>
            <a:r>
              <a:rPr lang="en-US" sz="2400" b="1" dirty="0" err="1">
                <a:solidFill>
                  <a:srgbClr val="0000CC"/>
                </a:solidFill>
                <a:latin typeface="Arial" pitchFamily="34" charset="0"/>
                <a:cs typeface="Arial" pitchFamily="34" charset="0"/>
              </a:rPr>
              <a:t>Bs</a:t>
            </a:r>
            <a:r>
              <a:rPr lang="en-US" sz="2400" b="1" dirty="0">
                <a:solidFill>
                  <a:srgbClr val="0000CC"/>
                </a:solidFill>
                <a:latin typeface="Arial" pitchFamily="34" charset="0"/>
                <a:cs typeface="Arial" pitchFamily="34" charset="0"/>
              </a:rPr>
              <a:t>. </a:t>
            </a:r>
            <a:r>
              <a:rPr lang="en-US" sz="2400" b="1" dirty="0" err="1">
                <a:solidFill>
                  <a:srgbClr val="0000CC"/>
                </a:solidFill>
                <a:latin typeface="Arial" pitchFamily="34" charset="0"/>
                <a:cs typeface="Arial" pitchFamily="34" charset="0"/>
              </a:rPr>
              <a:t>Nguyễn</a:t>
            </a:r>
            <a:r>
              <a:rPr lang="en-US" sz="2400" b="1" dirty="0">
                <a:solidFill>
                  <a:srgbClr val="0000CC"/>
                </a:solidFill>
                <a:latin typeface="Arial" pitchFamily="34" charset="0"/>
                <a:cs typeface="Arial" pitchFamily="34" charset="0"/>
              </a:rPr>
              <a:t> Quốc Thành</a:t>
            </a:r>
          </a:p>
          <a:p>
            <a:r>
              <a:rPr lang="en-US" sz="2400" b="1" dirty="0">
                <a:solidFill>
                  <a:srgbClr val="0000CC"/>
                </a:solidFill>
                <a:latin typeface="Arial" pitchFamily="34" charset="0"/>
                <a:cs typeface="Arial" pitchFamily="34" charset="0"/>
              </a:rPr>
              <a:t>Bộ môn Huyết học - Đại Học Y Dược  Tp. HCM</a:t>
            </a:r>
          </a:p>
        </p:txBody>
      </p:sp>
      <p:sp>
        <p:nvSpPr>
          <p:cNvPr id="4" name="Slide Number Placeholder 3"/>
          <p:cNvSpPr>
            <a:spLocks noGrp="1"/>
          </p:cNvSpPr>
          <p:nvPr>
            <p:ph type="sldNum" sz="quarter" idx="12"/>
          </p:nvPr>
        </p:nvSpPr>
        <p:spPr/>
        <p:txBody>
          <a:bodyPr/>
          <a:lstStyle/>
          <a:p>
            <a:fld id="{F29E24E3-7DF3-4851-83BC-07938BF2A0B3}" type="slidenum">
              <a:rPr lang="en-US" smtClean="0"/>
              <a:t>1</a:t>
            </a:fld>
            <a:endParaRPr lang="en-US"/>
          </a:p>
        </p:txBody>
      </p:sp>
      <p:pic>
        <p:nvPicPr>
          <p:cNvPr id="5" name="Picture 4"/>
          <p:cNvPicPr>
            <a:picLocks noChangeAspect="1"/>
          </p:cNvPicPr>
          <p:nvPr/>
        </p:nvPicPr>
        <p:blipFill>
          <a:blip r:embed="rId2"/>
          <a:stretch>
            <a:fillRect/>
          </a:stretch>
        </p:blipFill>
        <p:spPr>
          <a:xfrm>
            <a:off x="0" y="0"/>
            <a:ext cx="2514600" cy="1591519"/>
          </a:xfrm>
          <a:prstGeom prst="rect">
            <a:avLst/>
          </a:prstGeom>
        </p:spPr>
      </p:pic>
    </p:spTree>
    <p:extLst>
      <p:ext uri="{BB962C8B-B14F-4D97-AF65-F5344CB8AC3E}">
        <p14:creationId xmlns:p14="http://schemas.microsoft.com/office/powerpoint/2010/main" val="2713256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219201"/>
            <a:ext cx="7886700" cy="4351338"/>
          </a:xfrm>
        </p:spPr>
        <p:txBody>
          <a:bodyPr>
            <a:normAutofit/>
          </a:bodyPr>
          <a:lstStyle/>
          <a:p>
            <a:pPr marL="0" indent="0" algn="just">
              <a:buNone/>
            </a:pPr>
            <a:endParaRPr lang="en-US" sz="2400" dirty="0">
              <a:latin typeface="Arial" pitchFamily="34" charset="0"/>
              <a:cs typeface="Arial" pitchFamily="34" charset="0"/>
            </a:endParaRPr>
          </a:p>
          <a:p>
            <a:pPr marL="0" indent="0" algn="just">
              <a:buNone/>
            </a:pPr>
            <a:r>
              <a:rPr lang="vi-VN" sz="2400" b="1" u="sng" dirty="0">
                <a:solidFill>
                  <a:srgbClr val="0000CC"/>
                </a:solidFill>
                <a:latin typeface="Arial" pitchFamily="34" charset="0"/>
                <a:cs typeface="Arial" pitchFamily="34" charset="0"/>
              </a:rPr>
              <a:t>CÂU HỎI 2</a:t>
            </a:r>
            <a:r>
              <a:rPr lang="vi-VN" sz="2400" b="1" dirty="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indent="0" algn="just">
              <a:buNone/>
            </a:pPr>
            <a:r>
              <a:rPr lang="en-US" sz="2400" b="1" dirty="0">
                <a:solidFill>
                  <a:srgbClr val="FF0066"/>
                </a:solidFill>
                <a:latin typeface="Arial" pitchFamily="34" charset="0"/>
                <a:cs typeface="Arial" pitchFamily="34" charset="0"/>
              </a:rPr>
              <a:t>Mảng bầm da là hiện tượng máu thoát khỏi lòng mạch. </a:t>
            </a:r>
          </a:p>
        </p:txBody>
      </p:sp>
      <p:sp>
        <p:nvSpPr>
          <p:cNvPr id="4" name="Slide Number Placeholder 3"/>
          <p:cNvSpPr>
            <a:spLocks noGrp="1"/>
          </p:cNvSpPr>
          <p:nvPr>
            <p:ph type="sldNum" sz="quarter" idx="12"/>
          </p:nvPr>
        </p:nvSpPr>
        <p:spPr/>
        <p:txBody>
          <a:bodyPr/>
          <a:lstStyle/>
          <a:p>
            <a:fld id="{F29E24E3-7DF3-4851-83BC-07938BF2A0B3}" type="slidenum">
              <a:rPr lang="en-US" smtClean="0"/>
              <a:t>10</a:t>
            </a:fld>
            <a:endParaRPr lang="en-US"/>
          </a:p>
        </p:txBody>
      </p:sp>
    </p:spTree>
    <p:extLst>
      <p:ext uri="{BB962C8B-B14F-4D97-AF65-F5344CB8AC3E}">
        <p14:creationId xmlns:p14="http://schemas.microsoft.com/office/powerpoint/2010/main" val="1241631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457200" y="1219201"/>
            <a:ext cx="8058150" cy="4351338"/>
          </a:xfrm>
        </p:spPr>
        <p:txBody>
          <a:bodyPr>
            <a:normAutofit/>
          </a:bodyPr>
          <a:lstStyle/>
          <a:p>
            <a:pPr marL="0" indent="0" algn="just">
              <a:buNone/>
            </a:pPr>
            <a:r>
              <a:rPr lang="vi-VN" sz="2400" b="1" u="sng" dirty="0">
                <a:solidFill>
                  <a:srgbClr val="0000CC"/>
                </a:solidFill>
                <a:latin typeface="Arial" pitchFamily="34" charset="0"/>
                <a:cs typeface="Arial" pitchFamily="34" charset="0"/>
              </a:rPr>
              <a:t>CÂU HỎI 2</a:t>
            </a:r>
            <a:r>
              <a:rPr lang="vi-VN" sz="2400" b="1" dirty="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11</a:t>
            </a:fld>
            <a:endParaRPr lang="en-US"/>
          </a:p>
        </p:txBody>
      </p:sp>
      <p:pic>
        <p:nvPicPr>
          <p:cNvPr id="5" name="Picture 4"/>
          <p:cNvPicPr>
            <a:picLocks noChangeAspect="1"/>
          </p:cNvPicPr>
          <p:nvPr/>
        </p:nvPicPr>
        <p:blipFill>
          <a:blip r:embed="rId2"/>
          <a:stretch>
            <a:fillRect/>
          </a:stretch>
        </p:blipFill>
        <p:spPr>
          <a:xfrm>
            <a:off x="152400" y="1643478"/>
            <a:ext cx="3905250" cy="4319967"/>
          </a:xfrm>
          <a:prstGeom prst="rect">
            <a:avLst/>
          </a:prstGeom>
        </p:spPr>
      </p:pic>
      <p:sp>
        <p:nvSpPr>
          <p:cNvPr id="6" name="Rectangle 5"/>
          <p:cNvSpPr/>
          <p:nvPr/>
        </p:nvSpPr>
        <p:spPr>
          <a:xfrm>
            <a:off x="838200" y="6122003"/>
            <a:ext cx="3379451" cy="461665"/>
          </a:xfrm>
          <a:prstGeom prst="rect">
            <a:avLst/>
          </a:prstGeom>
        </p:spPr>
        <p:txBody>
          <a:bodyPr wrap="none">
            <a:spAutoFit/>
          </a:bodyPr>
          <a:lstStyle/>
          <a:p>
            <a:r>
              <a:rPr lang="en-US" sz="2400" b="1" i="1" u="sng" dirty="0">
                <a:solidFill>
                  <a:srgbClr val="FF0066"/>
                </a:solidFill>
                <a:latin typeface="Arial" pitchFamily="34" charset="0"/>
                <a:cs typeface="Arial" pitchFamily="34" charset="0"/>
              </a:rPr>
              <a:t>Hình 2</a:t>
            </a:r>
            <a:r>
              <a:rPr lang="en-US" sz="2400" b="1" i="1" dirty="0">
                <a:solidFill>
                  <a:srgbClr val="FF0066"/>
                </a:solidFill>
                <a:latin typeface="Arial" pitchFamily="34" charset="0"/>
                <a:cs typeface="Arial" pitchFamily="34" charset="0"/>
              </a:rPr>
              <a:t>: Mảng bầm da </a:t>
            </a:r>
            <a:endParaRPr lang="vi-VN" dirty="0"/>
          </a:p>
        </p:txBody>
      </p:sp>
      <p:sp>
        <p:nvSpPr>
          <p:cNvPr id="7" name="Rectangle 6"/>
          <p:cNvSpPr/>
          <p:nvPr/>
        </p:nvSpPr>
        <p:spPr>
          <a:xfrm>
            <a:off x="4217651" y="2146323"/>
            <a:ext cx="4926349" cy="2497094"/>
          </a:xfrm>
          <a:prstGeom prst="rect">
            <a:avLst/>
          </a:prstGeom>
        </p:spPr>
        <p:txBody>
          <a:bodyPr wrap="square">
            <a:spAutoFit/>
          </a:bodyPr>
          <a:lstStyle/>
          <a:p>
            <a:pPr lvl="0" algn="just" defTabSz="685800">
              <a:lnSpc>
                <a:spcPct val="90000"/>
              </a:lnSpc>
              <a:spcBef>
                <a:spcPts val="750"/>
              </a:spcBef>
            </a:pPr>
            <a:r>
              <a:rPr lang="en-US" sz="2400" b="1" dirty="0">
                <a:solidFill>
                  <a:srgbClr val="FF0066"/>
                </a:solidFill>
                <a:latin typeface="Arial" pitchFamily="34" charset="0"/>
                <a:cs typeface="Arial" pitchFamily="34" charset="0"/>
              </a:rPr>
              <a:t>Nguyên nhân của mảng bầm da là:</a:t>
            </a:r>
          </a:p>
          <a:p>
            <a:pPr lvl="0" algn="just" defTabSz="685800">
              <a:lnSpc>
                <a:spcPct val="90000"/>
              </a:lnSpc>
              <a:spcBef>
                <a:spcPts val="750"/>
              </a:spcBef>
            </a:pPr>
            <a:endParaRPr lang="en-US" sz="2400" b="1" dirty="0">
              <a:solidFill>
                <a:srgbClr val="0000CC"/>
              </a:solidFill>
              <a:latin typeface="Arial" pitchFamily="34" charset="0"/>
              <a:cs typeface="Arial" pitchFamily="34" charset="0"/>
            </a:endParaRPr>
          </a:p>
          <a:p>
            <a:pPr marL="171450" lvl="0" indent="-171450" algn="just" defTabSz="685800">
              <a:lnSpc>
                <a:spcPct val="90000"/>
              </a:lnSpc>
              <a:spcBef>
                <a:spcPts val="750"/>
              </a:spcBef>
              <a:buFont typeface="Arial" panose="020B0604020202020204" pitchFamily="34" charset="0"/>
              <a:buChar char="•"/>
            </a:pPr>
            <a:r>
              <a:rPr lang="en-US" sz="2400" dirty="0">
                <a:solidFill>
                  <a:srgbClr val="0000CC"/>
                </a:solidFill>
                <a:latin typeface="Arial" pitchFamily="34" charset="0"/>
                <a:cs typeface="Arial" pitchFamily="34" charset="0"/>
              </a:rPr>
              <a:t>Thành mạch</a:t>
            </a:r>
          </a:p>
          <a:p>
            <a:pPr marL="171450" lvl="0" indent="-171450" algn="just" defTabSz="685800">
              <a:lnSpc>
                <a:spcPct val="90000"/>
              </a:lnSpc>
              <a:spcBef>
                <a:spcPts val="750"/>
              </a:spcBef>
              <a:buFont typeface="Arial" panose="020B0604020202020204" pitchFamily="34" charset="0"/>
              <a:buChar char="•"/>
            </a:pPr>
            <a:r>
              <a:rPr lang="en-US" sz="2400" dirty="0">
                <a:solidFill>
                  <a:srgbClr val="0000CC"/>
                </a:solidFill>
                <a:latin typeface="Arial" pitchFamily="34" charset="0"/>
                <a:cs typeface="Arial" pitchFamily="34" charset="0"/>
              </a:rPr>
              <a:t>Tiểu cầu</a:t>
            </a:r>
          </a:p>
          <a:p>
            <a:pPr marL="171450" lvl="0" indent="-171450" algn="just" defTabSz="685800">
              <a:lnSpc>
                <a:spcPct val="90000"/>
              </a:lnSpc>
              <a:spcBef>
                <a:spcPts val="750"/>
              </a:spcBef>
              <a:buFont typeface="Arial" panose="020B0604020202020204" pitchFamily="34" charset="0"/>
              <a:buChar char="•"/>
            </a:pPr>
            <a:r>
              <a:rPr lang="en-US" sz="2400" dirty="0">
                <a:solidFill>
                  <a:srgbClr val="0000CC"/>
                </a:solidFill>
                <a:latin typeface="Arial" pitchFamily="34" charset="0"/>
                <a:cs typeface="Arial" pitchFamily="34" charset="0"/>
              </a:rPr>
              <a:t>Rối loạn đông máu</a:t>
            </a:r>
          </a:p>
        </p:txBody>
      </p:sp>
    </p:spTree>
    <p:extLst>
      <p:ext uri="{BB962C8B-B14F-4D97-AF65-F5344CB8AC3E}">
        <p14:creationId xmlns:p14="http://schemas.microsoft.com/office/powerpoint/2010/main" val="1206004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133350" y="1253837"/>
            <a:ext cx="8705850" cy="4351338"/>
          </a:xfrm>
        </p:spPr>
        <p:txBody>
          <a:bodyPr>
            <a:normAutofit/>
          </a:bodyPr>
          <a:lstStyle/>
          <a:p>
            <a:pPr marL="0" indent="0" algn="just">
              <a:buNone/>
            </a:pPr>
            <a:r>
              <a:rPr lang="vi-VN" sz="2400" b="1" u="sng" dirty="0">
                <a:solidFill>
                  <a:srgbClr val="0000CC"/>
                </a:solidFill>
                <a:latin typeface="Arial" pitchFamily="34" charset="0"/>
                <a:cs typeface="Arial" pitchFamily="34" charset="0"/>
              </a:rPr>
              <a:t>CÂU HỎI 2</a:t>
            </a:r>
            <a:r>
              <a:rPr lang="vi-VN" sz="2400" b="1" dirty="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indent="0" algn="just">
              <a:buNone/>
            </a:pPr>
            <a:r>
              <a:rPr lang="en-US" sz="2400" b="1" dirty="0">
                <a:solidFill>
                  <a:srgbClr val="FF0066"/>
                </a:solidFill>
                <a:latin typeface="Arial" pitchFamily="34" charset="0"/>
                <a:cs typeface="Arial" pitchFamily="34" charset="0"/>
              </a:rPr>
              <a:t>Phân biệt các nguyên nhân gây xuất huyết da niêm của bệnh nhân</a:t>
            </a:r>
          </a:p>
        </p:txBody>
      </p:sp>
      <p:sp>
        <p:nvSpPr>
          <p:cNvPr id="4" name="Slide Number Placeholder 3"/>
          <p:cNvSpPr>
            <a:spLocks noGrp="1"/>
          </p:cNvSpPr>
          <p:nvPr>
            <p:ph type="sldNum" sz="quarter" idx="12"/>
          </p:nvPr>
        </p:nvSpPr>
        <p:spPr/>
        <p:txBody>
          <a:bodyPr/>
          <a:lstStyle/>
          <a:p>
            <a:fld id="{F29E24E3-7DF3-4851-83BC-07938BF2A0B3}" type="slidenum">
              <a:rPr lang="en-US" smtClean="0"/>
              <a:t>12</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897269319"/>
              </p:ext>
            </p:extLst>
          </p:nvPr>
        </p:nvGraphicFramePr>
        <p:xfrm>
          <a:off x="152400" y="2438400"/>
          <a:ext cx="8534400" cy="3410334"/>
        </p:xfrm>
        <a:graphic>
          <a:graphicData uri="http://schemas.openxmlformats.org/drawingml/2006/table">
            <a:tbl>
              <a:tblPr firstRow="1" bandRow="1">
                <a:tableStyleId>{5C22544A-7EE6-4342-B048-85BDC9FD1C3A}</a:tableStyleId>
              </a:tblPr>
              <a:tblGrid>
                <a:gridCol w="1706880">
                  <a:extLst>
                    <a:ext uri="{9D8B030D-6E8A-4147-A177-3AD203B41FA5}">
                      <a16:colId xmlns:a16="http://schemas.microsoft.com/office/drawing/2014/main" val="4011705952"/>
                    </a:ext>
                  </a:extLst>
                </a:gridCol>
                <a:gridCol w="1706880">
                  <a:extLst>
                    <a:ext uri="{9D8B030D-6E8A-4147-A177-3AD203B41FA5}">
                      <a16:colId xmlns:a16="http://schemas.microsoft.com/office/drawing/2014/main" val="1450432605"/>
                    </a:ext>
                  </a:extLst>
                </a:gridCol>
                <a:gridCol w="1706880">
                  <a:extLst>
                    <a:ext uri="{9D8B030D-6E8A-4147-A177-3AD203B41FA5}">
                      <a16:colId xmlns:a16="http://schemas.microsoft.com/office/drawing/2014/main" val="604373038"/>
                    </a:ext>
                  </a:extLst>
                </a:gridCol>
                <a:gridCol w="1706880">
                  <a:extLst>
                    <a:ext uri="{9D8B030D-6E8A-4147-A177-3AD203B41FA5}">
                      <a16:colId xmlns:a16="http://schemas.microsoft.com/office/drawing/2014/main" val="4257799482"/>
                    </a:ext>
                  </a:extLst>
                </a:gridCol>
                <a:gridCol w="1706880">
                  <a:extLst>
                    <a:ext uri="{9D8B030D-6E8A-4147-A177-3AD203B41FA5}">
                      <a16:colId xmlns:a16="http://schemas.microsoft.com/office/drawing/2014/main" val="1930171851"/>
                    </a:ext>
                  </a:extLst>
                </a:gridCol>
              </a:tblGrid>
              <a:tr h="370840">
                <a:tc>
                  <a:txBody>
                    <a:bodyPr/>
                    <a:lstStyle/>
                    <a:p>
                      <a:pPr algn="ctr">
                        <a:lnSpc>
                          <a:spcPct val="150000"/>
                        </a:lnSpc>
                      </a:pPr>
                      <a:r>
                        <a:rPr lang="en-US" sz="2000" dirty="0">
                          <a:solidFill>
                            <a:srgbClr val="FFFF00"/>
                          </a:solidFill>
                          <a:latin typeface="Arial" panose="020B0604020202020204" pitchFamily="34" charset="0"/>
                          <a:cs typeface="Arial" panose="020B0604020202020204" pitchFamily="34" charset="0"/>
                        </a:rPr>
                        <a:t>Vị trí</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solidFill>
                            <a:srgbClr val="FFFF00"/>
                          </a:solidFill>
                          <a:latin typeface="Arial" panose="020B0604020202020204" pitchFamily="34" charset="0"/>
                          <a:cs typeface="Arial" panose="020B0604020202020204" pitchFamily="34" charset="0"/>
                        </a:rPr>
                        <a:t>Thành</a:t>
                      </a:r>
                      <a:r>
                        <a:rPr lang="en-US" sz="2000" baseline="0" dirty="0">
                          <a:solidFill>
                            <a:srgbClr val="FFFF00"/>
                          </a:solidFill>
                          <a:latin typeface="Arial" panose="020B0604020202020204" pitchFamily="34" charset="0"/>
                          <a:cs typeface="Arial" panose="020B0604020202020204" pitchFamily="34" charset="0"/>
                        </a:rPr>
                        <a:t> mạch</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solidFill>
                            <a:srgbClr val="FFFF00"/>
                          </a:solidFill>
                          <a:latin typeface="Arial" panose="020B0604020202020204" pitchFamily="34" charset="0"/>
                          <a:cs typeface="Arial" panose="020B0604020202020204" pitchFamily="34" charset="0"/>
                        </a:rPr>
                        <a:t>Tiểu cầu</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solidFill>
                            <a:srgbClr val="FFFF00"/>
                          </a:solidFill>
                          <a:latin typeface="Arial" panose="020B0604020202020204" pitchFamily="34" charset="0"/>
                          <a:cs typeface="Arial" panose="020B0604020202020204" pitchFamily="34" charset="0"/>
                        </a:rPr>
                        <a:t>Đông</a:t>
                      </a:r>
                      <a:r>
                        <a:rPr lang="en-US" sz="2000" baseline="0" dirty="0">
                          <a:solidFill>
                            <a:srgbClr val="FFFF00"/>
                          </a:solidFill>
                          <a:latin typeface="Arial" panose="020B0604020202020204" pitchFamily="34" charset="0"/>
                          <a:cs typeface="Arial" panose="020B0604020202020204" pitchFamily="34" charset="0"/>
                        </a:rPr>
                        <a:t> máu huyết tương</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solidFill>
                            <a:srgbClr val="FFFF00"/>
                          </a:solidFill>
                          <a:latin typeface="Arial" panose="020B0604020202020204" pitchFamily="34" charset="0"/>
                          <a:cs typeface="Arial" panose="020B0604020202020204" pitchFamily="34" charset="0"/>
                        </a:rPr>
                        <a:t>Phối hợp</a:t>
                      </a:r>
                      <a:endParaRPr lang="vi-VN" sz="2000" dirty="0">
                        <a:solidFill>
                          <a:srgbClr val="FFFF00"/>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988385415"/>
                  </a:ext>
                </a:extLst>
              </a:tr>
              <a:tr h="370840">
                <a:tc>
                  <a:txBody>
                    <a:bodyPr/>
                    <a:lstStyle/>
                    <a:p>
                      <a:pPr>
                        <a:lnSpc>
                          <a:spcPct val="150000"/>
                        </a:lnSpc>
                      </a:pPr>
                      <a:r>
                        <a:rPr lang="en-US" sz="2000" dirty="0">
                          <a:latin typeface="Arial" panose="020B0604020202020204" pitchFamily="34" charset="0"/>
                          <a:cs typeface="Arial" panose="020B0604020202020204" pitchFamily="34" charset="0"/>
                        </a:rPr>
                        <a:t>Da</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919567876"/>
                  </a:ext>
                </a:extLst>
              </a:tr>
              <a:tr h="370840">
                <a:tc>
                  <a:txBody>
                    <a:bodyPr/>
                    <a:lstStyle/>
                    <a:p>
                      <a:pPr>
                        <a:lnSpc>
                          <a:spcPct val="150000"/>
                        </a:lnSpc>
                      </a:pPr>
                      <a:r>
                        <a:rPr lang="en-US" sz="2000" dirty="0">
                          <a:latin typeface="Arial" panose="020B0604020202020204" pitchFamily="34" charset="0"/>
                          <a:cs typeface="Arial" panose="020B0604020202020204" pitchFamily="34" charset="0"/>
                        </a:rPr>
                        <a:t>Niêm</a:t>
                      </a:r>
                      <a:r>
                        <a:rPr lang="en-US" sz="2000" baseline="0" dirty="0">
                          <a:latin typeface="Arial" panose="020B0604020202020204" pitchFamily="34" charset="0"/>
                          <a:cs typeface="Arial" panose="020B0604020202020204" pitchFamily="34" charset="0"/>
                        </a:rPr>
                        <a:t> mạc</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vi-VN" sz="2000" dirty="0">
                          <a:latin typeface="Arial" panose="020B0604020202020204" pitchFamily="34" charset="0"/>
                          <a:cs typeface="Arial" panose="020B0604020202020204" pitchFamily="34" charset="0"/>
                        </a:rPr>
                        <a:t>±</a:t>
                      </a: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845348909"/>
                  </a:ext>
                </a:extLst>
              </a:tr>
              <a:tr h="370840">
                <a:tc>
                  <a:txBody>
                    <a:bodyPr/>
                    <a:lstStyle/>
                    <a:p>
                      <a:pPr>
                        <a:lnSpc>
                          <a:spcPct val="150000"/>
                        </a:lnSpc>
                      </a:pPr>
                      <a:r>
                        <a:rPr lang="en-US" sz="2000" dirty="0">
                          <a:latin typeface="Arial" panose="020B0604020202020204" pitchFamily="34" charset="0"/>
                          <a:cs typeface="Arial" panose="020B0604020202020204" pitchFamily="34" charset="0"/>
                        </a:rPr>
                        <a:t>Nội tạng</a:t>
                      </a: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Không</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583881411"/>
                  </a:ext>
                </a:extLst>
              </a:tr>
              <a:tr h="370840">
                <a:tc>
                  <a:txBody>
                    <a:bodyPr/>
                    <a:lstStyle/>
                    <a:p>
                      <a:pPr>
                        <a:lnSpc>
                          <a:spcPct val="150000"/>
                        </a:lnSpc>
                      </a:pPr>
                      <a:r>
                        <a:rPr lang="en-US" sz="2000" dirty="0">
                          <a:latin typeface="Arial" panose="020B0604020202020204" pitchFamily="34" charset="0"/>
                          <a:cs typeface="Arial" panose="020B0604020202020204" pitchFamily="34" charset="0"/>
                        </a:rPr>
                        <a:t>Khớp</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Không</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vi-VN" sz="2000" dirty="0">
                          <a:latin typeface="Arial" panose="020B0604020202020204" pitchFamily="34" charset="0"/>
                          <a:cs typeface="Arial" panose="020B0604020202020204" pitchFamily="34" charset="0"/>
                        </a:rPr>
                        <a:t>±</a:t>
                      </a: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302805453"/>
                  </a:ext>
                </a:extLst>
              </a:tr>
              <a:tr h="370840">
                <a:tc>
                  <a:txBody>
                    <a:bodyPr/>
                    <a:lstStyle/>
                    <a:p>
                      <a:pPr>
                        <a:lnSpc>
                          <a:spcPct val="150000"/>
                        </a:lnSpc>
                      </a:pPr>
                      <a:r>
                        <a:rPr lang="en-US" sz="2000" dirty="0">
                          <a:latin typeface="Arial" panose="020B0604020202020204" pitchFamily="34" charset="0"/>
                          <a:cs typeface="Arial" panose="020B0604020202020204" pitchFamily="34" charset="0"/>
                        </a:rPr>
                        <a:t>Thần kinh</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Không</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3-5%</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&lt; 2%</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a:latin typeface="Arial" panose="020B0604020202020204" pitchFamily="34" charset="0"/>
                          <a:cs typeface="Arial" panose="020B0604020202020204" pitchFamily="34" charset="0"/>
                        </a:rPr>
                        <a:t>5-10%</a:t>
                      </a:r>
                      <a:endParaRPr lang="vi-VN"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261761419"/>
                  </a:ext>
                </a:extLst>
              </a:tr>
            </a:tbl>
          </a:graphicData>
        </a:graphic>
      </p:graphicFrame>
    </p:spTree>
    <p:extLst>
      <p:ext uri="{BB962C8B-B14F-4D97-AF65-F5344CB8AC3E}">
        <p14:creationId xmlns:p14="http://schemas.microsoft.com/office/powerpoint/2010/main" val="1699361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600200"/>
            <a:ext cx="8382000" cy="4038600"/>
          </a:xfrm>
        </p:spPr>
        <p:txBody>
          <a:bodyPr>
            <a:normAutofit/>
          </a:bodyPr>
          <a:lstStyle/>
          <a:p>
            <a:pPr marL="0" indent="0" algn="just">
              <a:buNone/>
            </a:pPr>
            <a:r>
              <a:rPr lang="vi-VN" sz="2400" b="1" u="sng" dirty="0">
                <a:solidFill>
                  <a:srgbClr val="0000CC"/>
                </a:solidFill>
                <a:latin typeface="Arial" pitchFamily="34" charset="0"/>
                <a:cs typeface="Arial" pitchFamily="34" charset="0"/>
              </a:rPr>
              <a:t>CÂU HỎI 3</a:t>
            </a:r>
            <a:r>
              <a:rPr lang="vi-VN" sz="2400" b="1" dirty="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indent="0" algn="just">
              <a:buNone/>
            </a:pPr>
            <a:r>
              <a:rPr lang="en-US" sz="2400" b="1" dirty="0">
                <a:solidFill>
                  <a:srgbClr val="FF0066"/>
                </a:solidFill>
                <a:latin typeface="Arial" pitchFamily="34" charset="0"/>
                <a:cs typeface="Arial" pitchFamily="34" charset="0"/>
              </a:rPr>
              <a:t>Nguyên nhân nhập viện của bệnh nhân là gì?</a:t>
            </a:r>
          </a:p>
          <a:p>
            <a:pPr marL="0" indent="0" algn="just">
              <a:buNone/>
            </a:pPr>
            <a:endParaRPr lang="en-US" sz="2400" b="1" dirty="0">
              <a:solidFill>
                <a:srgbClr val="FF0066"/>
              </a:solidFill>
              <a:latin typeface="Arial" pitchFamily="34" charset="0"/>
              <a:cs typeface="Arial" pitchFamily="34" charset="0"/>
            </a:endParaRPr>
          </a:p>
          <a:p>
            <a:pPr marL="0" indent="0" algn="just">
              <a:buNone/>
            </a:pPr>
            <a:r>
              <a:rPr lang="vi-VN" sz="2400" b="1" dirty="0">
                <a:solidFill>
                  <a:srgbClr val="0000CC"/>
                </a:solidFill>
                <a:cs typeface="Arial" pitchFamily="34" charset="0"/>
              </a:rPr>
              <a:t>LÝ DO NHẬP VIỆN:  chóng mặt khi thay đổi tư thế và có vài mảng bầm da xuất hiện tự nhiên.</a:t>
            </a:r>
          </a:p>
          <a:p>
            <a:pPr marL="0" indent="0" algn="just">
              <a:buNone/>
            </a:pPr>
            <a:endParaRPr lang="en-US" sz="2400" b="1"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13</a:t>
            </a:fld>
            <a:endParaRPr lang="en-US"/>
          </a:p>
        </p:txBody>
      </p:sp>
    </p:spTree>
    <p:extLst>
      <p:ext uri="{BB962C8B-B14F-4D97-AF65-F5344CB8AC3E}">
        <p14:creationId xmlns:p14="http://schemas.microsoft.com/office/powerpoint/2010/main" val="1927072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600200"/>
            <a:ext cx="8382000" cy="4038600"/>
          </a:xfrm>
        </p:spPr>
        <p:txBody>
          <a:bodyPr>
            <a:normAutofit/>
          </a:bodyPr>
          <a:lstStyle/>
          <a:p>
            <a:pPr marL="0" indent="0" algn="just">
              <a:buNone/>
            </a:pPr>
            <a:r>
              <a:rPr lang="vi-VN" sz="2400" b="1" u="sng" dirty="0">
                <a:solidFill>
                  <a:srgbClr val="0000CC"/>
                </a:solidFill>
                <a:latin typeface="Arial" pitchFamily="34" charset="0"/>
                <a:cs typeface="Arial" pitchFamily="34" charset="0"/>
              </a:rPr>
              <a:t>CÂU HỎI 3:</a:t>
            </a:r>
            <a:r>
              <a:rPr lang="vi-VN" sz="2400" b="1" dirty="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indent="0" algn="just">
              <a:buNone/>
            </a:pPr>
            <a:r>
              <a:rPr lang="en-US" sz="2400" b="1" dirty="0">
                <a:solidFill>
                  <a:srgbClr val="FF0066"/>
                </a:solidFill>
                <a:latin typeface="Arial" pitchFamily="34" charset="0"/>
                <a:cs typeface="Arial" pitchFamily="34" charset="0"/>
              </a:rPr>
              <a:t>Nguyên nhân bệnh nhân nhập viện là:</a:t>
            </a:r>
          </a:p>
          <a:p>
            <a:pPr marL="457200" indent="-457200" algn="just">
              <a:buFont typeface="+mj-lt"/>
              <a:buAutoNum type="arabicPeriod"/>
            </a:pPr>
            <a:r>
              <a:rPr lang="en-US" sz="2400" dirty="0">
                <a:solidFill>
                  <a:srgbClr val="0000CC"/>
                </a:solidFill>
                <a:latin typeface="Arial" pitchFamily="34" charset="0"/>
                <a:cs typeface="Arial" pitchFamily="34" charset="0"/>
              </a:rPr>
              <a:t>Chóng mặt do thiếu máu </a:t>
            </a:r>
          </a:p>
          <a:p>
            <a:pPr marL="457200" indent="-457200" algn="just">
              <a:buFont typeface="+mj-lt"/>
              <a:buAutoNum type="arabicPeriod"/>
            </a:pPr>
            <a:r>
              <a:rPr lang="en-US" sz="2400" dirty="0">
                <a:solidFill>
                  <a:srgbClr val="0000CC"/>
                </a:solidFill>
                <a:latin typeface="Arial" pitchFamily="34" charset="0"/>
                <a:cs typeface="Arial" pitchFamily="34" charset="0"/>
              </a:rPr>
              <a:t>Mảng bầm da do xuất huyết da</a:t>
            </a:r>
          </a:p>
        </p:txBody>
      </p:sp>
      <p:sp>
        <p:nvSpPr>
          <p:cNvPr id="4" name="Slide Number Placeholder 3"/>
          <p:cNvSpPr>
            <a:spLocks noGrp="1"/>
          </p:cNvSpPr>
          <p:nvPr>
            <p:ph type="sldNum" sz="quarter" idx="12"/>
          </p:nvPr>
        </p:nvSpPr>
        <p:spPr/>
        <p:txBody>
          <a:bodyPr/>
          <a:lstStyle/>
          <a:p>
            <a:fld id="{F29E24E3-7DF3-4851-83BC-07938BF2A0B3}" type="slidenum">
              <a:rPr lang="en-US" smtClean="0"/>
              <a:t>14</a:t>
            </a:fld>
            <a:endParaRPr lang="en-US" dirty="0"/>
          </a:p>
        </p:txBody>
      </p:sp>
    </p:spTree>
    <p:extLst>
      <p:ext uri="{BB962C8B-B14F-4D97-AF65-F5344CB8AC3E}">
        <p14:creationId xmlns:p14="http://schemas.microsoft.com/office/powerpoint/2010/main" val="2079392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58630"/>
            <a:ext cx="9144000" cy="609600"/>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BỆNH SỬ</a:t>
            </a:r>
            <a:endParaRPr lang="en-US" sz="3600" dirty="0">
              <a:solidFill>
                <a:srgbClr val="FF0000"/>
              </a:solidFill>
            </a:endParaRPr>
          </a:p>
        </p:txBody>
      </p:sp>
      <p:sp>
        <p:nvSpPr>
          <p:cNvPr id="3" name="Content Placeholder 2"/>
          <p:cNvSpPr>
            <a:spLocks noGrp="1"/>
          </p:cNvSpPr>
          <p:nvPr>
            <p:ph idx="1"/>
          </p:nvPr>
        </p:nvSpPr>
        <p:spPr>
          <a:xfrm>
            <a:off x="304800" y="1219200"/>
            <a:ext cx="8382000" cy="4906963"/>
          </a:xfrm>
        </p:spPr>
        <p:txBody>
          <a:bodyPr>
            <a:normAutofit/>
          </a:bodyPr>
          <a:lstStyle/>
          <a:p>
            <a:pPr marL="0" indent="0" algn="just">
              <a:lnSpc>
                <a:spcPct val="150000"/>
              </a:lnSpc>
              <a:buNone/>
            </a:pPr>
            <a:r>
              <a:rPr lang="en-US" sz="2400" dirty="0">
                <a:solidFill>
                  <a:srgbClr val="0000CC"/>
                </a:solidFill>
                <a:latin typeface="Arial" pitchFamily="34" charset="0"/>
                <a:cs typeface="Arial" pitchFamily="34" charset="0"/>
              </a:rPr>
              <a:t>Bệnh 01 tháng, bệnh nhân </a:t>
            </a:r>
            <a:r>
              <a:rPr lang="vi-VN" sz="2400" dirty="0">
                <a:solidFill>
                  <a:srgbClr val="0000CC"/>
                </a:solidFill>
                <a:latin typeface="Arial" panose="020B0604020202020204" pitchFamily="34" charset="0"/>
                <a:cs typeface="Arial" panose="020B0604020202020204" pitchFamily="34" charset="0"/>
              </a:rPr>
              <a:t>chóng mặt khi thay đổi tư thế </a:t>
            </a:r>
            <a:r>
              <a:rPr lang="en-US" sz="2400" dirty="0">
                <a:solidFill>
                  <a:srgbClr val="0000CC"/>
                </a:solidFill>
                <a:latin typeface="Arial" panose="020B0604020202020204" pitchFamily="34" charset="0"/>
                <a:cs typeface="Arial" panose="020B0604020202020204" pitchFamily="34" charset="0"/>
              </a:rPr>
              <a:t>từ nằm sang ngồi, người nhà nhìn thấy da bệnh nhân xanh xao. Bệnh nhân ăn không ngon miệng, than mệt, hồi hộp, đánh trống ngực và khó thở khi gắng sức. Thỉnh thoảng chảy máu răng rỉ rả, trên da tứ chi có nhiều chấm đỏ và vài mảng bầm da xuất hiện tự nhiên, không liên quan đến chấn thương. Các chấm đỏ và mảng bầm da xuất hiện ngày càng nhiều nên bệnh nhân đến khám bệnh. </a:t>
            </a:r>
          </a:p>
          <a:p>
            <a:pPr marL="0" indent="0">
              <a:lnSpc>
                <a:spcPct val="150000"/>
              </a:lnSpc>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15</a:t>
            </a:fld>
            <a:endParaRPr lang="en-US"/>
          </a:p>
        </p:txBody>
      </p:sp>
    </p:spTree>
    <p:extLst>
      <p:ext uri="{BB962C8B-B14F-4D97-AF65-F5344CB8AC3E}">
        <p14:creationId xmlns:p14="http://schemas.microsoft.com/office/powerpoint/2010/main" val="2054124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447800"/>
            <a:ext cx="8610600" cy="4729163"/>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4:</a:t>
            </a:r>
          </a:p>
          <a:p>
            <a:pPr marL="0" indent="0" algn="just">
              <a:buNone/>
            </a:pPr>
            <a:r>
              <a:rPr lang="en-US" sz="2400" b="1" dirty="0">
                <a:solidFill>
                  <a:srgbClr val="FF0066"/>
                </a:solidFill>
                <a:latin typeface="Arial" pitchFamily="34" charset="0"/>
                <a:cs typeface="Arial" pitchFamily="34" charset="0"/>
              </a:rPr>
              <a:t>Hãy nêu các triệu chứng lâm sàng của bệnh nhân?</a:t>
            </a:r>
          </a:p>
          <a:p>
            <a:pPr marL="0" indent="0" algn="just">
              <a:buNone/>
            </a:pPr>
            <a:endParaRPr lang="en-US" sz="2400" dirty="0">
              <a:solidFill>
                <a:srgbClr val="0000CC"/>
              </a:solidFill>
              <a:latin typeface="Arial" pitchFamily="34" charset="0"/>
              <a:cs typeface="Arial" pitchFamily="34" charset="0"/>
            </a:endParaRP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16</a:t>
            </a:fld>
            <a:endParaRPr lang="en-US"/>
          </a:p>
        </p:txBody>
      </p:sp>
    </p:spTree>
    <p:extLst>
      <p:ext uri="{BB962C8B-B14F-4D97-AF65-F5344CB8AC3E}">
        <p14:creationId xmlns:p14="http://schemas.microsoft.com/office/powerpoint/2010/main" val="40676118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447800"/>
            <a:ext cx="8610600" cy="4729163"/>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4:</a:t>
            </a:r>
          </a:p>
          <a:p>
            <a:pPr marL="0" indent="0" algn="just">
              <a:buNone/>
            </a:pPr>
            <a:r>
              <a:rPr lang="en-US" sz="2400" b="1" dirty="0">
                <a:solidFill>
                  <a:srgbClr val="FF0066"/>
                </a:solidFill>
                <a:latin typeface="Arial" pitchFamily="34" charset="0"/>
                <a:cs typeface="Arial" pitchFamily="34" charset="0"/>
              </a:rPr>
              <a:t>Các triệu chứng lâm sàng của bệnh nhân là:</a:t>
            </a:r>
          </a:p>
          <a:p>
            <a:pPr algn="just">
              <a:buFont typeface="Wingdings" panose="05000000000000000000" pitchFamily="2" charset="2"/>
              <a:buChar char="ü"/>
            </a:pPr>
            <a:r>
              <a:rPr lang="vi-VN" sz="2400" dirty="0">
                <a:solidFill>
                  <a:srgbClr val="0000CC"/>
                </a:solidFill>
                <a:cs typeface="Arial" panose="020B0604020202020204" pitchFamily="34" charset="0"/>
              </a:rPr>
              <a:t> Chóng mặt khi thay đổi tư thế </a:t>
            </a:r>
            <a:endParaRPr lang="en-US" sz="2400" dirty="0">
              <a:solidFill>
                <a:srgbClr val="0000CC"/>
              </a:solidFill>
              <a:cs typeface="Arial" panose="020B0604020202020204" pitchFamily="34" charset="0"/>
            </a:endParaRPr>
          </a:p>
          <a:p>
            <a:pPr algn="just">
              <a:buFont typeface="Wingdings" panose="05000000000000000000" pitchFamily="2" charset="2"/>
              <a:buChar char="ü"/>
            </a:pPr>
            <a:r>
              <a:rPr lang="en-US" sz="2400" dirty="0">
                <a:solidFill>
                  <a:srgbClr val="0000CC"/>
                </a:solidFill>
                <a:latin typeface="Arial" panose="020B0604020202020204" pitchFamily="34" charset="0"/>
                <a:cs typeface="Arial" panose="020B0604020202020204" pitchFamily="34" charset="0"/>
              </a:rPr>
              <a:t> Da xanh xao. </a:t>
            </a:r>
          </a:p>
          <a:p>
            <a:pPr algn="just">
              <a:buFont typeface="Wingdings" panose="05000000000000000000" pitchFamily="2" charset="2"/>
              <a:buChar char="ü"/>
            </a:pPr>
            <a:r>
              <a:rPr lang="en-US" sz="2400" dirty="0">
                <a:solidFill>
                  <a:srgbClr val="0000CC"/>
                </a:solidFill>
                <a:latin typeface="Arial" panose="020B0604020202020204" pitchFamily="34" charset="0"/>
                <a:cs typeface="Arial" panose="020B0604020202020204" pitchFamily="34" charset="0"/>
              </a:rPr>
              <a:t> Ăn không ngon miệng, </a:t>
            </a:r>
          </a:p>
          <a:p>
            <a:pPr algn="just">
              <a:buFont typeface="Wingdings" panose="05000000000000000000" pitchFamily="2" charset="2"/>
              <a:buChar char="ü"/>
            </a:pPr>
            <a:r>
              <a:rPr lang="en-US" sz="2400" dirty="0">
                <a:solidFill>
                  <a:srgbClr val="0000CC"/>
                </a:solidFill>
                <a:latin typeface="Arial" panose="020B0604020202020204" pitchFamily="34" charset="0"/>
                <a:cs typeface="Arial" panose="020B0604020202020204" pitchFamily="34" charset="0"/>
              </a:rPr>
              <a:t> Mệt, hồi hộp, đánh trống ngực </a:t>
            </a:r>
          </a:p>
          <a:p>
            <a:pPr algn="just">
              <a:buFont typeface="Wingdings" panose="05000000000000000000" pitchFamily="2" charset="2"/>
              <a:buChar char="ü"/>
            </a:pPr>
            <a:r>
              <a:rPr lang="en-US" sz="2400" dirty="0">
                <a:solidFill>
                  <a:srgbClr val="0000CC"/>
                </a:solidFill>
                <a:latin typeface="Arial" panose="020B0604020202020204" pitchFamily="34" charset="0"/>
                <a:cs typeface="Arial" panose="020B0604020202020204" pitchFamily="34" charset="0"/>
              </a:rPr>
              <a:t> Khó thở khi gắng sức. </a:t>
            </a:r>
          </a:p>
          <a:p>
            <a:pPr algn="just">
              <a:buFont typeface="Wingdings" panose="05000000000000000000" pitchFamily="2" charset="2"/>
              <a:buChar char="ü"/>
            </a:pPr>
            <a:r>
              <a:rPr lang="en-US" sz="2400" dirty="0">
                <a:solidFill>
                  <a:srgbClr val="0000CC"/>
                </a:solidFill>
                <a:latin typeface="Arial" panose="020B0604020202020204" pitchFamily="34" charset="0"/>
                <a:cs typeface="Arial" panose="020B0604020202020204" pitchFamily="34" charset="0"/>
              </a:rPr>
              <a:t> Chảy máu răng rỉ rả, </a:t>
            </a:r>
          </a:p>
          <a:p>
            <a:pPr algn="just">
              <a:buFont typeface="Wingdings" panose="05000000000000000000" pitchFamily="2" charset="2"/>
              <a:buChar char="ü"/>
            </a:pPr>
            <a:r>
              <a:rPr lang="en-US" sz="2400" dirty="0">
                <a:solidFill>
                  <a:srgbClr val="0000CC"/>
                </a:solidFill>
                <a:latin typeface="Arial" panose="020B0604020202020204" pitchFamily="34" charset="0"/>
                <a:cs typeface="Arial" panose="020B0604020202020204" pitchFamily="34" charset="0"/>
              </a:rPr>
              <a:t> Chấm đỏ, mảng bầm da xuất hiện tự nhiên, không liên </a:t>
            </a:r>
          </a:p>
          <a:p>
            <a:pPr marL="0" indent="0" algn="just">
              <a:buNone/>
            </a:pPr>
            <a:r>
              <a:rPr lang="en-US" sz="2400" dirty="0">
                <a:solidFill>
                  <a:srgbClr val="0000CC"/>
                </a:solidFill>
                <a:latin typeface="Arial" panose="020B0604020202020204" pitchFamily="34" charset="0"/>
                <a:cs typeface="Arial" panose="020B0604020202020204" pitchFamily="34" charset="0"/>
              </a:rPr>
              <a:t>    quan đến chấn thương.</a:t>
            </a:r>
            <a:endParaRPr lang="en-US" sz="2400" b="1" dirty="0">
              <a:solidFill>
                <a:srgbClr val="FF0066"/>
              </a:solidFill>
              <a:latin typeface="Arial" pitchFamily="34" charset="0"/>
              <a:cs typeface="Arial" pitchFamily="34" charset="0"/>
            </a:endParaRPr>
          </a:p>
          <a:p>
            <a:pPr marL="0" indent="0" algn="just">
              <a:buNone/>
            </a:pPr>
            <a:endParaRPr lang="en-US" sz="2400" dirty="0">
              <a:solidFill>
                <a:srgbClr val="0000CC"/>
              </a:solidFill>
              <a:latin typeface="Arial" pitchFamily="34" charset="0"/>
              <a:cs typeface="Arial" pitchFamily="34" charset="0"/>
            </a:endParaRP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17</a:t>
            </a:fld>
            <a:endParaRPr lang="en-US"/>
          </a:p>
        </p:txBody>
      </p:sp>
    </p:spTree>
    <p:extLst>
      <p:ext uri="{BB962C8B-B14F-4D97-AF65-F5344CB8AC3E}">
        <p14:creationId xmlns:p14="http://schemas.microsoft.com/office/powerpoint/2010/main" val="15209762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371600"/>
            <a:ext cx="8210550" cy="4805363"/>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5</a:t>
            </a:r>
            <a:r>
              <a:rPr lang="en-US" sz="2400" b="1" dirty="0">
                <a:solidFill>
                  <a:srgbClr val="0000CC"/>
                </a:solidFill>
                <a:latin typeface="Arial" pitchFamily="34" charset="0"/>
                <a:cs typeface="Arial" pitchFamily="34" charset="0"/>
              </a:rPr>
              <a:t>: </a:t>
            </a:r>
          </a:p>
          <a:p>
            <a:pPr marL="0" indent="0" algn="just">
              <a:buNone/>
            </a:pPr>
            <a:r>
              <a:rPr lang="en-US" sz="2400" b="1" dirty="0">
                <a:solidFill>
                  <a:srgbClr val="FF0066"/>
                </a:solidFill>
                <a:latin typeface="Arial" pitchFamily="34" charset="0"/>
                <a:cs typeface="Arial" pitchFamily="34" charset="0"/>
              </a:rPr>
              <a:t>Các biểu hiện lâm sàng của người bệnh liên quan đến hội chứng gì?</a:t>
            </a:r>
          </a:p>
        </p:txBody>
      </p:sp>
      <p:sp>
        <p:nvSpPr>
          <p:cNvPr id="4" name="Slide Number Placeholder 3"/>
          <p:cNvSpPr>
            <a:spLocks noGrp="1"/>
          </p:cNvSpPr>
          <p:nvPr>
            <p:ph type="sldNum" sz="quarter" idx="12"/>
          </p:nvPr>
        </p:nvSpPr>
        <p:spPr/>
        <p:txBody>
          <a:bodyPr/>
          <a:lstStyle/>
          <a:p>
            <a:fld id="{F29E24E3-7DF3-4851-83BC-07938BF2A0B3}" type="slidenum">
              <a:rPr lang="en-US" smtClean="0"/>
              <a:t>18</a:t>
            </a:fld>
            <a:endParaRPr lang="en-US"/>
          </a:p>
        </p:txBody>
      </p:sp>
      <p:pic>
        <p:nvPicPr>
          <p:cNvPr id="5" name="Picture 4"/>
          <p:cNvPicPr>
            <a:picLocks noChangeAspect="1"/>
          </p:cNvPicPr>
          <p:nvPr/>
        </p:nvPicPr>
        <p:blipFill>
          <a:blip r:embed="rId2"/>
          <a:stretch>
            <a:fillRect/>
          </a:stretch>
        </p:blipFill>
        <p:spPr>
          <a:xfrm>
            <a:off x="-793" y="316545"/>
            <a:ext cx="9144793" cy="969348"/>
          </a:xfrm>
          <a:prstGeom prst="rect">
            <a:avLst/>
          </a:prstGeom>
        </p:spPr>
      </p:pic>
    </p:spTree>
    <p:extLst>
      <p:ext uri="{BB962C8B-B14F-4D97-AF65-F5344CB8AC3E}">
        <p14:creationId xmlns:p14="http://schemas.microsoft.com/office/powerpoint/2010/main" val="3562421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197948"/>
            <a:ext cx="8610600" cy="5172258"/>
          </a:xfrm>
        </p:spPr>
        <p:txBody>
          <a:bodyPr>
            <a:normAutofit lnSpcReduction="10000"/>
          </a:bodyPr>
          <a:lstStyle/>
          <a:p>
            <a:pPr marL="0" indent="0">
              <a:lnSpc>
                <a:spcPct val="150000"/>
              </a:lnSpc>
              <a:buNone/>
            </a:pPr>
            <a:r>
              <a:rPr lang="vi-VN" sz="2400" b="1" u="sng" dirty="0">
                <a:solidFill>
                  <a:srgbClr val="0000CC"/>
                </a:solidFill>
                <a:latin typeface="Arial" panose="020B0604020202020204" pitchFamily="34" charset="0"/>
                <a:cs typeface="Arial" panose="020B0604020202020204" pitchFamily="34" charset="0"/>
              </a:rPr>
              <a:t>CÂU HỎI 5</a:t>
            </a:r>
            <a:r>
              <a:rPr lang="vi-VN" sz="2400" b="1" dirty="0">
                <a:solidFill>
                  <a:srgbClr val="0000CC"/>
                </a:solidFill>
                <a:latin typeface="Arial" panose="020B0604020202020204" pitchFamily="34" charset="0"/>
                <a:cs typeface="Arial" panose="020B0604020202020204" pitchFamily="34" charset="0"/>
              </a:rPr>
              <a:t>: </a:t>
            </a:r>
            <a:r>
              <a:rPr lang="vi-VN" sz="2400" b="1" dirty="0">
                <a:solidFill>
                  <a:srgbClr val="FF0066"/>
                </a:solidFill>
                <a:latin typeface="Arial" panose="020B0604020202020204" pitchFamily="34" charset="0"/>
                <a:cs typeface="Arial" panose="020B0604020202020204" pitchFamily="34" charset="0"/>
              </a:rPr>
              <a:t>Các biểu hiện lâm sàng của người bệnh liên quan đến Hội chứn</a:t>
            </a:r>
            <a:r>
              <a:rPr lang="en-US" sz="2400" b="1" dirty="0">
                <a:solidFill>
                  <a:srgbClr val="FF0066"/>
                </a:solidFill>
                <a:latin typeface="Arial" panose="020B0604020202020204" pitchFamily="34" charset="0"/>
                <a:cs typeface="Arial" panose="020B0604020202020204" pitchFamily="34" charset="0"/>
              </a:rPr>
              <a:t>g:</a:t>
            </a:r>
          </a:p>
          <a:p>
            <a:pPr>
              <a:lnSpc>
                <a:spcPct val="150000"/>
              </a:lnSpc>
            </a:pPr>
            <a:r>
              <a:rPr lang="en-US" sz="2400" b="1" dirty="0">
                <a:solidFill>
                  <a:srgbClr val="FF0066"/>
                </a:solidFill>
                <a:latin typeface="Arial" panose="020B0604020202020204" pitchFamily="34" charset="0"/>
                <a:cs typeface="Arial" panose="020B0604020202020204" pitchFamily="34" charset="0"/>
              </a:rPr>
              <a:t>HC Thiếu máu:</a:t>
            </a:r>
          </a:p>
          <a:p>
            <a:pPr marL="0" indent="0" algn="just">
              <a:lnSpc>
                <a:spcPct val="150000"/>
              </a:lnSpc>
              <a:buNone/>
            </a:pPr>
            <a:r>
              <a:rPr lang="vi-VN" sz="2400" dirty="0">
                <a:solidFill>
                  <a:srgbClr val="0000CC"/>
                </a:solidFill>
                <a:cs typeface="Arial" panose="020B0604020202020204" pitchFamily="34" charset="0"/>
              </a:rPr>
              <a:t>Chóng mặt khi thay đổi tư thế từ nằm sang ngồi, d</a:t>
            </a:r>
            <a:r>
              <a:rPr lang="vi-VN" sz="2400" dirty="0">
                <a:solidFill>
                  <a:srgbClr val="0000CC"/>
                </a:solidFill>
                <a:latin typeface="Arial" panose="020B0604020202020204" pitchFamily="34" charset="0"/>
                <a:cs typeface="Arial" panose="020B0604020202020204" pitchFamily="34" charset="0"/>
              </a:rPr>
              <a:t>a xanh xao, ăn không ngon miệng, mệt, hồi hộp, đánh trống ngực và khó thở khi gắng sức.</a:t>
            </a:r>
          </a:p>
          <a:p>
            <a:pPr algn="just">
              <a:lnSpc>
                <a:spcPct val="150000"/>
              </a:lnSpc>
            </a:pPr>
            <a:r>
              <a:rPr lang="en-US" sz="2400" b="1" dirty="0">
                <a:solidFill>
                  <a:srgbClr val="FF0066"/>
                </a:solidFill>
                <a:latin typeface="Arial" panose="020B0604020202020204" pitchFamily="34" charset="0"/>
                <a:cs typeface="Arial" panose="020B0604020202020204" pitchFamily="34" charset="0"/>
              </a:rPr>
              <a:t>HC Xuất huyết da niêm:</a:t>
            </a:r>
          </a:p>
          <a:p>
            <a:pPr marL="0" indent="0" algn="just">
              <a:lnSpc>
                <a:spcPct val="150000"/>
              </a:lnSpc>
              <a:buNone/>
            </a:pPr>
            <a:r>
              <a:rPr lang="vi-VN" sz="2400" dirty="0">
                <a:solidFill>
                  <a:srgbClr val="0000CC"/>
                </a:solidFill>
                <a:latin typeface="Arial" panose="020B0604020202020204" pitchFamily="34" charset="0"/>
                <a:cs typeface="Arial" panose="020B0604020202020204" pitchFamily="34" charset="0"/>
              </a:rPr>
              <a:t>Nhiều chấm đỏ, vài mảng bầm da </a:t>
            </a:r>
            <a:r>
              <a:rPr lang="vi-VN" sz="2400" dirty="0">
                <a:solidFill>
                  <a:srgbClr val="0000CC"/>
                </a:solidFill>
                <a:cs typeface="Arial" panose="020B0604020202020204" pitchFamily="34" charset="0"/>
              </a:rPr>
              <a:t>xuất hiện tự nhiên, </a:t>
            </a:r>
            <a:r>
              <a:rPr lang="vi-VN" sz="2400" dirty="0">
                <a:solidFill>
                  <a:srgbClr val="0000CC"/>
                </a:solidFill>
                <a:latin typeface="Arial" panose="020B0604020202020204" pitchFamily="34" charset="0"/>
                <a:cs typeface="Arial" panose="020B0604020202020204" pitchFamily="34" charset="0"/>
              </a:rPr>
              <a:t>không liên quan đến chấn thương; chảy máu răng rỉ rả</a:t>
            </a:r>
            <a:endParaRPr lang="en-US"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19</a:t>
            </a:fld>
            <a:endParaRPr lang="en-US"/>
          </a:p>
        </p:txBody>
      </p:sp>
      <p:pic>
        <p:nvPicPr>
          <p:cNvPr id="5" name="Picture 4"/>
          <p:cNvPicPr>
            <a:picLocks noChangeAspect="1"/>
          </p:cNvPicPr>
          <p:nvPr/>
        </p:nvPicPr>
        <p:blipFill>
          <a:blip r:embed="rId2"/>
          <a:stretch>
            <a:fillRect/>
          </a:stretch>
        </p:blipFill>
        <p:spPr>
          <a:xfrm>
            <a:off x="6927" y="228600"/>
            <a:ext cx="9144793" cy="969348"/>
          </a:xfrm>
          <a:prstGeom prst="rect">
            <a:avLst/>
          </a:prstGeom>
        </p:spPr>
      </p:pic>
    </p:spTree>
    <p:extLst>
      <p:ext uri="{BB962C8B-B14F-4D97-AF65-F5344CB8AC3E}">
        <p14:creationId xmlns:p14="http://schemas.microsoft.com/office/powerpoint/2010/main" val="3786773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609601"/>
            <a:ext cx="9144000" cy="685800"/>
          </a:xfrm>
          <a:solidFill>
            <a:srgbClr val="CCECFF"/>
          </a:solidFill>
        </p:spPr>
        <p:txBody>
          <a:bodyPr>
            <a:normAutofit/>
          </a:bodyPr>
          <a:lstStyle/>
          <a:p>
            <a:pPr algn="ctr"/>
            <a:r>
              <a:rPr lang="en-US" sz="3600" b="1" dirty="0">
                <a:solidFill>
                  <a:srgbClr val="FF0000"/>
                </a:solidFill>
                <a:latin typeface="Arial" panose="020B0604020202020204" pitchFamily="34" charset="0"/>
                <a:cs typeface="Arial" panose="020B0604020202020204" pitchFamily="34" charset="0"/>
              </a:rPr>
              <a:t>MỤC TIÊU HỌC TẬP</a:t>
            </a:r>
            <a:endParaRPr lang="en-US" sz="3600" dirty="0">
              <a:solidFill>
                <a:srgbClr val="FF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0" y="1600200"/>
            <a:ext cx="8915400" cy="4576763"/>
          </a:xfrm>
        </p:spPr>
        <p:txBody>
          <a:bodyPr>
            <a:normAutofit/>
          </a:bodyPr>
          <a:lstStyle/>
          <a:p>
            <a:pPr marL="0" indent="0" algn="just">
              <a:buNone/>
            </a:pPr>
            <a:r>
              <a:rPr lang="en-US" sz="2400" b="1" dirty="0">
                <a:solidFill>
                  <a:srgbClr val="00B050"/>
                </a:solidFill>
                <a:latin typeface="Arial" pitchFamily="34" charset="0"/>
                <a:cs typeface="Arial" pitchFamily="34" charset="0"/>
              </a:rPr>
              <a:t>Sau khi học xong, sinh viên có thể:</a:t>
            </a:r>
          </a:p>
          <a:p>
            <a:pPr marL="514350" indent="-514350" algn="just">
              <a:buFont typeface="+mj-lt"/>
              <a:buAutoNum type="arabicPeriod"/>
            </a:pPr>
            <a:r>
              <a:rPr lang="en-US" sz="2400" dirty="0">
                <a:solidFill>
                  <a:srgbClr val="0000CC"/>
                </a:solidFill>
                <a:latin typeface="Arial" pitchFamily="34" charset="0"/>
                <a:cs typeface="Arial" pitchFamily="34" charset="0"/>
              </a:rPr>
              <a:t>Biết được cách hỏi bệnh sử và tiền căn bệnh nhân suy tủy xương.</a:t>
            </a:r>
          </a:p>
          <a:p>
            <a:pPr marL="514350" indent="-514350" algn="just">
              <a:buFont typeface="+mj-lt"/>
              <a:buAutoNum type="arabicPeriod"/>
            </a:pPr>
            <a:r>
              <a:rPr lang="en-US" sz="2400" dirty="0">
                <a:solidFill>
                  <a:srgbClr val="0000CC"/>
                </a:solidFill>
                <a:latin typeface="Arial" pitchFamily="34" charset="0"/>
                <a:cs typeface="Arial" pitchFamily="34" charset="0"/>
              </a:rPr>
              <a:t>Nêu được các chẩn đoán sơ bộ và chẩn đoán phân biệt.</a:t>
            </a:r>
          </a:p>
          <a:p>
            <a:pPr marL="514350" indent="-514350" algn="just">
              <a:buFont typeface="+mj-lt"/>
              <a:buAutoNum type="arabicPeriod"/>
            </a:pPr>
            <a:r>
              <a:rPr lang="en-US" sz="2400" dirty="0">
                <a:solidFill>
                  <a:srgbClr val="0000CC"/>
                </a:solidFill>
                <a:latin typeface="Arial" pitchFamily="34" charset="0"/>
                <a:cs typeface="Arial" pitchFamily="34" charset="0"/>
              </a:rPr>
              <a:t>Nhận diện và phân tích được bất thường của tế bào máu dựa trên xét nghiệm tổng phân tích tế bào máu và bất thường của tế bào tủy xương dựa trên xét nghiệm tủy đồ, sinh thiết tủy xương.</a:t>
            </a:r>
          </a:p>
          <a:p>
            <a:pPr marL="514350" indent="-514350" algn="just">
              <a:buFont typeface="+mj-lt"/>
              <a:buAutoNum type="arabicPeriod"/>
            </a:pPr>
            <a:r>
              <a:rPr lang="en-US" sz="2400" dirty="0">
                <a:solidFill>
                  <a:srgbClr val="0000CC"/>
                </a:solidFill>
                <a:latin typeface="Arial" pitchFamily="34" charset="0"/>
                <a:cs typeface="Arial" pitchFamily="34" charset="0"/>
              </a:rPr>
              <a:t>Trình bày và giải thích được tiêu chuẩn chẩn đoán xác định, chẩn đoán mức độ và nguyên nhân gây bệnh.</a:t>
            </a:r>
          </a:p>
          <a:p>
            <a:pPr marL="514350" indent="-514350" algn="just">
              <a:buFont typeface="+mj-lt"/>
              <a:buAutoNum type="arabicPeriod"/>
            </a:pPr>
            <a:r>
              <a:rPr lang="en-US" sz="2400" dirty="0">
                <a:solidFill>
                  <a:srgbClr val="0000CC"/>
                </a:solidFill>
                <a:latin typeface="Arial" pitchFamily="34" charset="0"/>
                <a:cs typeface="Arial" pitchFamily="34" charset="0"/>
              </a:rPr>
              <a:t>Trình bày nguyên tắc điều trị suy tủy xương.</a:t>
            </a:r>
          </a:p>
          <a:p>
            <a:pPr marL="0" indent="0">
              <a:buNone/>
            </a:pPr>
            <a:endParaRPr lang="en-US" sz="2400"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a:t>
            </a:fld>
            <a:endParaRPr lang="en-US"/>
          </a:p>
        </p:txBody>
      </p:sp>
    </p:spTree>
    <p:extLst>
      <p:ext uri="{BB962C8B-B14F-4D97-AF65-F5344CB8AC3E}">
        <p14:creationId xmlns:p14="http://schemas.microsoft.com/office/powerpoint/2010/main" val="10859882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503" y="1791980"/>
            <a:ext cx="8458200" cy="4351338"/>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6</a:t>
            </a:r>
            <a:r>
              <a:rPr lang="en-US" sz="2400" b="1" dirty="0">
                <a:solidFill>
                  <a:srgbClr val="0000CC"/>
                </a:solidFill>
                <a:latin typeface="Arial" pitchFamily="34" charset="0"/>
                <a:cs typeface="Arial" pitchFamily="34" charset="0"/>
              </a:rPr>
              <a:t>:</a:t>
            </a:r>
          </a:p>
          <a:p>
            <a:pPr marL="0" indent="0" algn="just">
              <a:buNone/>
            </a:pPr>
            <a:r>
              <a:rPr lang="en-US" sz="2400" b="1" dirty="0">
                <a:solidFill>
                  <a:srgbClr val="FF0066"/>
                </a:solidFill>
                <a:latin typeface="Arial" pitchFamily="34" charset="0"/>
                <a:cs typeface="Arial" pitchFamily="34" charset="0"/>
              </a:rPr>
              <a:t>Hỏi thêm gì về bệnh sử và tiền căn người bệnh này?</a:t>
            </a:r>
          </a:p>
        </p:txBody>
      </p:sp>
      <p:sp>
        <p:nvSpPr>
          <p:cNvPr id="4" name="Slide Number Placeholder 3"/>
          <p:cNvSpPr>
            <a:spLocks noGrp="1"/>
          </p:cNvSpPr>
          <p:nvPr>
            <p:ph type="sldNum" sz="quarter" idx="12"/>
          </p:nvPr>
        </p:nvSpPr>
        <p:spPr/>
        <p:txBody>
          <a:bodyPr/>
          <a:lstStyle/>
          <a:p>
            <a:fld id="{F29E24E3-7DF3-4851-83BC-07938BF2A0B3}" type="slidenum">
              <a:rPr lang="en-US" smtClean="0"/>
              <a:t>20</a:t>
            </a:fld>
            <a:endParaRPr lang="en-US"/>
          </a:p>
        </p:txBody>
      </p:sp>
      <p:pic>
        <p:nvPicPr>
          <p:cNvPr id="5" name="Picture 4"/>
          <p:cNvPicPr>
            <a:picLocks noChangeAspect="1"/>
          </p:cNvPicPr>
          <p:nvPr/>
        </p:nvPicPr>
        <p:blipFill>
          <a:blip r:embed="rId2"/>
          <a:stretch>
            <a:fillRect/>
          </a:stretch>
        </p:blipFill>
        <p:spPr>
          <a:xfrm>
            <a:off x="-793" y="609600"/>
            <a:ext cx="9144793" cy="969348"/>
          </a:xfrm>
          <a:prstGeom prst="rect">
            <a:avLst/>
          </a:prstGeom>
        </p:spPr>
      </p:pic>
    </p:spTree>
    <p:extLst>
      <p:ext uri="{BB962C8B-B14F-4D97-AF65-F5344CB8AC3E}">
        <p14:creationId xmlns:p14="http://schemas.microsoft.com/office/powerpoint/2010/main" val="1514250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304800"/>
            <a:ext cx="8534400" cy="5821363"/>
          </a:xfrm>
        </p:spPr>
        <p:txBody>
          <a:bodyPr>
            <a:noAutofit/>
          </a:bodyPr>
          <a:lstStyle/>
          <a:p>
            <a:pPr marL="0" indent="0" algn="just">
              <a:buNone/>
            </a:pPr>
            <a:r>
              <a:rPr lang="en-US" sz="2400" b="1" u="sng" dirty="0">
                <a:solidFill>
                  <a:srgbClr val="0000CC"/>
                </a:solidFill>
                <a:latin typeface="Arial" pitchFamily="34" charset="0"/>
                <a:cs typeface="Arial" pitchFamily="34" charset="0"/>
              </a:rPr>
              <a:t>CÂU HỎI 6</a:t>
            </a:r>
            <a:r>
              <a:rPr lang="en-US" sz="2400" b="1" dirty="0">
                <a:solidFill>
                  <a:srgbClr val="0000CC"/>
                </a:solidFill>
                <a:latin typeface="Arial" pitchFamily="34" charset="0"/>
                <a:cs typeface="Arial" pitchFamily="34" charset="0"/>
              </a:rPr>
              <a:t>: </a:t>
            </a:r>
            <a:r>
              <a:rPr lang="en-US" sz="2400" b="1" dirty="0">
                <a:solidFill>
                  <a:srgbClr val="FF0066"/>
                </a:solidFill>
                <a:latin typeface="Arial" pitchFamily="34" charset="0"/>
                <a:cs typeface="Arial" pitchFamily="34" charset="0"/>
              </a:rPr>
              <a:t>Hỏi thêm về bệnh sử và tiền căn như sau: </a:t>
            </a:r>
          </a:p>
          <a:p>
            <a:pPr marL="0" indent="0" algn="just">
              <a:buNone/>
            </a:pPr>
            <a:endParaRPr lang="en-US" sz="2400" dirty="0">
              <a:solidFill>
                <a:srgbClr val="FF0066"/>
              </a:solidFill>
              <a:latin typeface="Arial" pitchFamily="34" charset="0"/>
              <a:cs typeface="Arial" pitchFamily="34" charset="0"/>
            </a:endParaRPr>
          </a:p>
          <a:p>
            <a:pPr marL="514350" indent="-514350" algn="just">
              <a:buFont typeface="+mj-lt"/>
              <a:buAutoNum type="arabicPeriod"/>
            </a:pPr>
            <a:r>
              <a:rPr lang="en-US" sz="2400" dirty="0">
                <a:solidFill>
                  <a:srgbClr val="0000CC"/>
                </a:solidFill>
                <a:latin typeface="Arial" pitchFamily="34" charset="0"/>
                <a:cs typeface="Arial" pitchFamily="34" charset="0"/>
              </a:rPr>
              <a:t>Hỏi bệnh sử về triệu chứng sốt, sụt cân</a:t>
            </a:r>
          </a:p>
          <a:p>
            <a:pPr marL="514350" indent="-514350" algn="just">
              <a:buFont typeface="+mj-lt"/>
              <a:buAutoNum type="arabicPeriod"/>
            </a:pPr>
            <a:r>
              <a:rPr lang="en-US" sz="2400" dirty="0" err="1">
                <a:solidFill>
                  <a:srgbClr val="0000CC"/>
                </a:solidFill>
                <a:latin typeface="Arial" pitchFamily="34" charset="0"/>
                <a:cs typeface="Arial" pitchFamily="34" charset="0"/>
              </a:rPr>
              <a:t>Hỏi</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bệnh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sử</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về</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các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triệu</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chứng</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hạch</a:t>
            </a:r>
            <a:r>
              <a:rPr lang="en-US" sz="2400" dirty="0">
                <a:solidFill>
                  <a:srgbClr val="0000CC"/>
                </a:solidFill>
                <a:latin typeface="Arial" pitchFamily="34" charset="0"/>
                <a:cs typeface="Arial" pitchFamily="34" charset="0"/>
              </a:rPr>
              <a:t> to, </a:t>
            </a:r>
            <a:r>
              <a:rPr lang="en-US" sz="2400" dirty="0" err="1">
                <a:solidFill>
                  <a:srgbClr val="0000CC"/>
                </a:solidFill>
                <a:latin typeface="Arial" pitchFamily="34" charset="0"/>
                <a:cs typeface="Arial" pitchFamily="34" charset="0"/>
              </a:rPr>
              <a:t>lách</a:t>
            </a:r>
            <a:r>
              <a:rPr lang="en-US" sz="2400" dirty="0">
                <a:solidFill>
                  <a:srgbClr val="0000CC"/>
                </a:solidFill>
                <a:latin typeface="Arial" pitchFamily="34" charset="0"/>
                <a:cs typeface="Arial" pitchFamily="34" charset="0"/>
              </a:rPr>
              <a:t> to, </a:t>
            </a:r>
            <a:r>
              <a:rPr lang="en-US" sz="2400" dirty="0" err="1">
                <a:solidFill>
                  <a:srgbClr val="0000CC"/>
                </a:solidFill>
                <a:latin typeface="Arial" pitchFamily="34" charset="0"/>
                <a:cs typeface="Arial" pitchFamily="34" charset="0"/>
              </a:rPr>
              <a:t>gan</a:t>
            </a:r>
            <a:r>
              <a:rPr lang="en-US" sz="2400" dirty="0">
                <a:solidFill>
                  <a:srgbClr val="0000CC"/>
                </a:solidFill>
                <a:latin typeface="Arial" pitchFamily="34" charset="0"/>
                <a:cs typeface="Arial" pitchFamily="34" charset="0"/>
              </a:rPr>
              <a:t> to.</a:t>
            </a:r>
          </a:p>
          <a:p>
            <a:pPr marL="514350" indent="-514350" algn="just">
              <a:buFont typeface="+mj-lt"/>
              <a:buAutoNum type="arabicPeriod"/>
            </a:pPr>
            <a:r>
              <a:rPr lang="en-US" sz="2400" dirty="0">
                <a:solidFill>
                  <a:srgbClr val="0000CC"/>
                </a:solidFill>
                <a:latin typeface="Arial" pitchFamily="34" charset="0"/>
                <a:cs typeface="Arial" pitchFamily="34" charset="0"/>
              </a:rPr>
              <a:t>Hỏi tiền căn bản thân và gia đình: </a:t>
            </a:r>
          </a:p>
          <a:p>
            <a:pPr marL="0" indent="0" algn="just">
              <a:buNone/>
            </a:pPr>
            <a:r>
              <a:rPr lang="en-US" sz="2400" dirty="0">
                <a:solidFill>
                  <a:srgbClr val="0000CC"/>
                </a:solidFill>
                <a:latin typeface="Arial" pitchFamily="34" charset="0"/>
                <a:cs typeface="Arial" pitchFamily="34" charset="0"/>
              </a:rPr>
              <a:t>     A. Bản thân: </a:t>
            </a:r>
          </a:p>
          <a:p>
            <a:pPr marL="0" indent="0" algn="just">
              <a:buNone/>
            </a:pPr>
            <a:r>
              <a:rPr lang="en-US" sz="2400" dirty="0">
                <a:solidFill>
                  <a:srgbClr val="0000CC"/>
                </a:solidFill>
                <a:latin typeface="Arial" pitchFamily="34" charset="0"/>
                <a:cs typeface="Arial" pitchFamily="34" charset="0"/>
              </a:rPr>
              <a:t>      - Chế độ ăn uống, dinh dưỡng</a:t>
            </a:r>
          </a:p>
          <a:p>
            <a:pPr marL="0" indent="0" algn="just">
              <a:buNone/>
            </a:pPr>
            <a:r>
              <a:rPr lang="en-US" sz="2400" dirty="0">
                <a:solidFill>
                  <a:srgbClr val="0000CC"/>
                </a:solidFill>
                <a:latin typeface="Arial" pitchFamily="34" charset="0"/>
                <a:cs typeface="Arial" pitchFamily="34" charset="0"/>
              </a:rPr>
              <a:t>      - </a:t>
            </a:r>
            <a:r>
              <a:rPr lang="en-US" sz="2400" dirty="0" err="1">
                <a:solidFill>
                  <a:srgbClr val="0000CC"/>
                </a:solidFill>
                <a:latin typeface="Arial" pitchFamily="34" charset="0"/>
                <a:cs typeface="Arial" pitchFamily="34" charset="0"/>
              </a:rPr>
              <a:t>Tiền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căn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dịch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tể</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học</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 Tiền căn tiếp xúc hóa chất, dùng thuốc…(thuốc trừ sâu)</a:t>
            </a:r>
          </a:p>
          <a:p>
            <a:pPr marL="0" indent="0" algn="just">
              <a:buNone/>
            </a:pPr>
            <a:r>
              <a:rPr lang="en-US" sz="2400" dirty="0">
                <a:solidFill>
                  <a:srgbClr val="0000CC"/>
                </a:solidFill>
                <a:latin typeface="Arial" pitchFamily="34" charset="0"/>
                <a:cs typeface="Arial" pitchFamily="34" charset="0"/>
              </a:rPr>
              <a:t>      - Tiền căn mắc bệnh lí huyết học</a:t>
            </a:r>
          </a:p>
          <a:p>
            <a:pPr marL="0" indent="0" algn="just">
              <a:buNone/>
            </a:pPr>
            <a:r>
              <a:rPr lang="en-US" sz="2400" dirty="0">
                <a:solidFill>
                  <a:srgbClr val="0000CC"/>
                </a:solidFill>
                <a:latin typeface="Arial" pitchFamily="34" charset="0"/>
                <a:cs typeface="Arial" pitchFamily="34" charset="0"/>
              </a:rPr>
              <a:t>    B. Gia đình: </a:t>
            </a:r>
          </a:p>
          <a:p>
            <a:pPr marL="0" indent="0" algn="just">
              <a:buNone/>
            </a:pPr>
            <a:r>
              <a:rPr lang="en-US" sz="2400" dirty="0">
                <a:solidFill>
                  <a:srgbClr val="0000CC"/>
                </a:solidFill>
                <a:latin typeface="Arial" pitchFamily="34" charset="0"/>
                <a:cs typeface="Arial" pitchFamily="34" charset="0"/>
              </a:rPr>
              <a:t>      - </a:t>
            </a:r>
            <a:r>
              <a:rPr lang="en-US" sz="2400" dirty="0" err="1">
                <a:solidFill>
                  <a:srgbClr val="0000CC"/>
                </a:solidFill>
                <a:latin typeface="Arial" pitchFamily="34" charset="0"/>
                <a:cs typeface="Arial" pitchFamily="34" charset="0"/>
              </a:rPr>
              <a:t>Tiền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căn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gia</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đình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mắc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các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bệnh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lí</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huyết</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học</a:t>
            </a:r>
            <a:r>
              <a:rPr lang="en-US" sz="2400" dirty="0">
                <a:solidFill>
                  <a:srgbClr val="0000CC"/>
                </a:solidFill>
                <a:latin typeface="Arial" pitchFamily="34" charset="0"/>
                <a:cs typeface="Arial" pitchFamily="34" charset="0"/>
              </a:rPr>
              <a:t> di </a:t>
            </a:r>
            <a:r>
              <a:rPr lang="en-US" sz="2400" dirty="0" err="1">
                <a:solidFill>
                  <a:srgbClr val="0000CC"/>
                </a:solidFill>
                <a:latin typeface="Arial" pitchFamily="34" charset="0"/>
                <a:cs typeface="Arial" pitchFamily="34" charset="0"/>
              </a:rPr>
              <a:t>truyền</a:t>
            </a:r>
            <a:r>
              <a:rPr lang="en-US" sz="2400" dirty="0">
                <a:solidFill>
                  <a:srgbClr val="0000CC"/>
                </a:solidFill>
                <a:latin typeface="Arial" pitchFamily="34" charset="0"/>
                <a:cs typeface="Arial" pitchFamily="34" charset="0"/>
              </a:rPr>
              <a:t> </a:t>
            </a:r>
          </a:p>
          <a:p>
            <a:pPr marL="0" indent="0" algn="just">
              <a:buNone/>
            </a:pP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và</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mắc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phải</a:t>
            </a:r>
            <a:r>
              <a:rPr lang="en-US" sz="2400" dirty="0">
                <a:solidFill>
                  <a:srgbClr val="0000CC"/>
                </a:solidFill>
                <a:latin typeface="Arial" pitchFamily="34" charset="0"/>
                <a:cs typeface="Arial" pitchFamily="34" charset="0"/>
              </a:rPr>
              <a:t>.</a:t>
            </a:r>
          </a:p>
          <a:p>
            <a:pPr marL="0" indent="0" algn="just">
              <a:buNone/>
            </a:pPr>
            <a:r>
              <a:rPr lang="en-US" sz="2400" dirty="0">
                <a:solidFill>
                  <a:srgbClr val="0000CC"/>
                </a:solidFill>
                <a:latin typeface="Arial" pitchFamily="34" charset="0"/>
                <a:cs typeface="Arial" pitchFamily="34" charset="0"/>
              </a:rPr>
              <a:t> </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21</a:t>
            </a:fld>
            <a:endParaRPr lang="en-US"/>
          </a:p>
        </p:txBody>
      </p:sp>
    </p:spTree>
    <p:extLst>
      <p:ext uri="{BB962C8B-B14F-4D97-AF65-F5344CB8AC3E}">
        <p14:creationId xmlns:p14="http://schemas.microsoft.com/office/powerpoint/2010/main" val="36259543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4000" cy="609600"/>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BỆNH SỬ (</a:t>
            </a:r>
            <a:r>
              <a:rPr lang="en-US" sz="3600" b="1" dirty="0" err="1">
                <a:solidFill>
                  <a:srgbClr val="FF0000"/>
                </a:solidFill>
                <a:latin typeface="Arial" pitchFamily="34" charset="0"/>
                <a:cs typeface="Arial" pitchFamily="34" charset="0"/>
              </a:rPr>
              <a:t>tt</a:t>
            </a:r>
            <a:r>
              <a:rPr lang="en-US" sz="3600" b="1" dirty="0">
                <a:solidFill>
                  <a:srgbClr val="FF0000"/>
                </a:solidFill>
                <a:latin typeface="Arial" pitchFamily="34" charset="0"/>
                <a:cs typeface="Arial" pitchFamily="34" charset="0"/>
              </a:rPr>
              <a:t>)</a:t>
            </a:r>
            <a:endParaRPr lang="en-US" sz="3600" dirty="0">
              <a:solidFill>
                <a:srgbClr val="FF0000"/>
              </a:solidFill>
            </a:endParaRPr>
          </a:p>
        </p:txBody>
      </p:sp>
      <p:sp>
        <p:nvSpPr>
          <p:cNvPr id="3" name="Content Placeholder 2"/>
          <p:cNvSpPr>
            <a:spLocks noGrp="1"/>
          </p:cNvSpPr>
          <p:nvPr>
            <p:ph idx="1"/>
          </p:nvPr>
        </p:nvSpPr>
        <p:spPr>
          <a:xfrm>
            <a:off x="304800" y="1219200"/>
            <a:ext cx="8382000" cy="4906963"/>
          </a:xfrm>
        </p:spPr>
        <p:txBody>
          <a:bodyPr>
            <a:normAutofit/>
          </a:bodyPr>
          <a:lstStyle/>
          <a:p>
            <a:pPr marL="0" indent="0" algn="just">
              <a:lnSpc>
                <a:spcPct val="150000"/>
              </a:lnSpc>
              <a:buNone/>
            </a:pPr>
            <a:r>
              <a:rPr lang="en-US" sz="2400" dirty="0">
                <a:solidFill>
                  <a:srgbClr val="0000CC"/>
                </a:solidFill>
                <a:latin typeface="Arial" pitchFamily="34" charset="0"/>
                <a:cs typeface="Arial" pitchFamily="34" charset="0"/>
              </a:rPr>
              <a:t>Bệnh nhân không sốt, không sụt cân, không đau nhức xương khớp, không xuất hiện u bướu bất thường.</a:t>
            </a:r>
          </a:p>
          <a:p>
            <a:pPr marL="0" indent="0">
              <a:lnSpc>
                <a:spcPct val="150000"/>
              </a:lnSpc>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22</a:t>
            </a:fld>
            <a:endParaRPr lang="en-US"/>
          </a:p>
        </p:txBody>
      </p:sp>
    </p:spTree>
    <p:extLst>
      <p:ext uri="{BB962C8B-B14F-4D97-AF65-F5344CB8AC3E}">
        <p14:creationId xmlns:p14="http://schemas.microsoft.com/office/powerpoint/2010/main" val="17725922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838200"/>
            <a:ext cx="8915400" cy="5791200"/>
          </a:xfrm>
        </p:spPr>
        <p:txBody>
          <a:bodyPr>
            <a:noAutofit/>
          </a:bodyPr>
          <a:lstStyle/>
          <a:p>
            <a:pPr marL="171450" lvl="1">
              <a:spcBef>
                <a:spcPts val="750"/>
              </a:spcBef>
              <a:buFontTx/>
              <a:buChar char="-"/>
            </a:pPr>
            <a:r>
              <a:rPr lang="en-US" sz="2200" dirty="0">
                <a:solidFill>
                  <a:srgbClr val="0000CC"/>
                </a:solidFill>
                <a:latin typeface="Arial" panose="020B0604020202020204" pitchFamily="34" charset="0"/>
                <a:cs typeface="Arial" panose="020B0604020202020204" pitchFamily="34" charset="0"/>
              </a:rPr>
              <a:t>Bệnh nhân tỉnh, tiếp xúc tốt.</a:t>
            </a:r>
          </a:p>
          <a:p>
            <a:pPr>
              <a:buFontTx/>
              <a:buChar char="-"/>
            </a:pPr>
            <a:r>
              <a:rPr lang="en-US" sz="2200" dirty="0">
                <a:solidFill>
                  <a:srgbClr val="0000CC"/>
                </a:solidFill>
                <a:latin typeface="Arial" panose="020B0604020202020204" pitchFamily="34" charset="0"/>
                <a:cs typeface="Arial" panose="020B0604020202020204" pitchFamily="34" charset="0"/>
              </a:rPr>
              <a:t>Sinh hiệu: </a:t>
            </a:r>
          </a:p>
          <a:p>
            <a:pPr marL="0" indent="0">
              <a:buNone/>
            </a:pPr>
            <a:r>
              <a:rPr lang="en-US" sz="2200" dirty="0">
                <a:solidFill>
                  <a:srgbClr val="0000CC"/>
                </a:solidFill>
                <a:latin typeface="Arial" panose="020B0604020202020204" pitchFamily="34" charset="0"/>
                <a:cs typeface="Arial" panose="020B0604020202020204" pitchFamily="34" charset="0"/>
              </a:rPr>
              <a:t>  Mạch: 86 l/p, HA: 120/80 mmHg, Nhịp thở: 22 l/p, Nhiệt độ: 37ºC</a:t>
            </a:r>
          </a:p>
          <a:p>
            <a:pPr>
              <a:buFontTx/>
              <a:buChar char="-"/>
            </a:pPr>
            <a:r>
              <a:rPr lang="en-US" sz="2200" dirty="0">
                <a:solidFill>
                  <a:srgbClr val="0000CC"/>
                </a:solidFill>
                <a:latin typeface="Arial" panose="020B0604020202020204" pitchFamily="34" charset="0"/>
                <a:cs typeface="Arial" panose="020B0604020202020204" pitchFamily="34" charset="0"/>
              </a:rPr>
              <a:t>Tổng trạng trung bình, Cân nặng: 64kg, chiều cao: 1.68m, BMI: 22.7 </a:t>
            </a:r>
          </a:p>
          <a:p>
            <a:pPr>
              <a:buFontTx/>
              <a:buChar char="-"/>
            </a:pPr>
            <a:r>
              <a:rPr lang="en-US" sz="2200" dirty="0">
                <a:solidFill>
                  <a:srgbClr val="0000CC"/>
                </a:solidFill>
                <a:latin typeface="Arial" panose="020B0604020202020204" pitchFamily="34" charset="0"/>
                <a:cs typeface="Arial" panose="020B0604020202020204" pitchFamily="34" charset="0"/>
              </a:rPr>
              <a:t>Da xanh xao; niêm mạc mắt, lưỡi và miệng nhạt; lòng bàn tay và màu móng nhạt; móng sọc và mất bóng. </a:t>
            </a:r>
          </a:p>
          <a:p>
            <a:pPr>
              <a:buFontTx/>
              <a:buChar char="-"/>
            </a:pPr>
            <a:r>
              <a:rPr lang="en-US" sz="2200" dirty="0">
                <a:solidFill>
                  <a:srgbClr val="0000CC"/>
                </a:solidFill>
                <a:latin typeface="Arial" panose="020B0604020202020204" pitchFamily="34" charset="0"/>
                <a:cs typeface="Arial" panose="020B0604020202020204" pitchFamily="34" charset="0"/>
              </a:rPr>
              <a:t>Rụng tóc bệnh lý (+) (nghiệm pháp kéo tóc và nghiệm pháp giật tóc)</a:t>
            </a:r>
          </a:p>
          <a:p>
            <a:pPr>
              <a:buFontTx/>
              <a:buChar char="-"/>
            </a:pPr>
            <a:r>
              <a:rPr lang="en-US" sz="2200" dirty="0">
                <a:solidFill>
                  <a:srgbClr val="0000CC"/>
                </a:solidFill>
                <a:latin typeface="Arial" panose="020B0604020202020204" pitchFamily="34" charset="0"/>
                <a:cs typeface="Arial" panose="020B0604020202020204" pitchFamily="34" charset="0"/>
              </a:rPr>
              <a:t>Chấm xuất huyết:</a:t>
            </a:r>
            <a:r>
              <a:rPr lang="vi-VN" sz="2200" dirty="0">
                <a:solidFill>
                  <a:srgbClr val="0000CC"/>
                </a:solidFill>
                <a:latin typeface="Arial" panose="020B0604020202020204" pitchFamily="34" charset="0"/>
                <a:cs typeface="Arial" panose="020B0604020202020204" pitchFamily="34" charset="0"/>
              </a:rPr>
              <a:t> 1-2mm, hình tròn, bờ đều, màu đỏ tươi</a:t>
            </a:r>
          </a:p>
          <a:p>
            <a:pPr>
              <a:buFontTx/>
              <a:buChar char="-"/>
            </a:pPr>
            <a:r>
              <a:rPr lang="en-US" sz="2200" dirty="0">
                <a:solidFill>
                  <a:srgbClr val="0000CC"/>
                </a:solidFill>
                <a:latin typeface="Arial" panose="020B0604020202020204" pitchFamily="34" charset="0"/>
                <a:cs typeface="Arial" panose="020B0604020202020204" pitchFamily="34" charset="0"/>
              </a:rPr>
              <a:t>Mảng xuất huyết: </a:t>
            </a:r>
            <a:r>
              <a:rPr lang="vi-VN" sz="2200" dirty="0">
                <a:solidFill>
                  <a:srgbClr val="0000CC"/>
                </a:solidFill>
                <a:latin typeface="Arial" panose="020B0604020202020204" pitchFamily="34" charset="0"/>
                <a:cs typeface="Arial" panose="020B0604020202020204" pitchFamily="34" charset="0"/>
              </a:rPr>
              <a:t>nhiều hình dạng, giới hạn không rõ, kích thước &gt; 1cm, màu đỏ bầm.</a:t>
            </a:r>
            <a:r>
              <a:rPr lang="en-US" sz="2200" dirty="0">
                <a:solidFill>
                  <a:srgbClr val="0000CC"/>
                </a:solidFill>
                <a:latin typeface="Arial" panose="020B0604020202020204" pitchFamily="34" charset="0"/>
                <a:cs typeface="Arial" panose="020B0604020202020204" pitchFamily="34" charset="0"/>
              </a:rPr>
              <a:t> </a:t>
            </a:r>
          </a:p>
          <a:p>
            <a:pPr>
              <a:buFontTx/>
              <a:buChar char="-"/>
            </a:pPr>
            <a:r>
              <a:rPr lang="en-US" sz="2200" dirty="0">
                <a:solidFill>
                  <a:srgbClr val="0000CC"/>
                </a:solidFill>
                <a:latin typeface="Arial" panose="020B0604020202020204" pitchFamily="34" charset="0"/>
                <a:cs typeface="Arial" panose="020B0604020202020204" pitchFamily="34" charset="0"/>
              </a:rPr>
              <a:t>Da niêm, kết mạc mắt không vàng. </a:t>
            </a:r>
          </a:p>
          <a:p>
            <a:pPr>
              <a:buFontTx/>
              <a:buChar char="-"/>
            </a:pPr>
            <a:r>
              <a:rPr lang="en-US" sz="2200" dirty="0">
                <a:solidFill>
                  <a:srgbClr val="0000CC"/>
                </a:solidFill>
                <a:latin typeface="Arial" panose="020B0604020202020204" pitchFamily="34" charset="0"/>
                <a:cs typeface="Arial" panose="020B0604020202020204" pitchFamily="34" charset="0"/>
              </a:rPr>
              <a:t>Hạch ngoại biên không sờ chạm.</a:t>
            </a:r>
          </a:p>
          <a:p>
            <a:pPr>
              <a:buFontTx/>
              <a:buChar char="-"/>
            </a:pPr>
            <a:r>
              <a:rPr lang="en-US" sz="2200" dirty="0">
                <a:solidFill>
                  <a:srgbClr val="0000CC"/>
                </a:solidFill>
                <a:latin typeface="Arial" panose="020B0604020202020204" pitchFamily="34" charset="0"/>
                <a:cs typeface="Arial" panose="020B0604020202020204" pitchFamily="34" charset="0"/>
              </a:rPr>
              <a:t>Gan, lách không to.</a:t>
            </a:r>
          </a:p>
          <a:p>
            <a:pPr>
              <a:buFontTx/>
              <a:buChar char="-"/>
            </a:pPr>
            <a:r>
              <a:rPr lang="en-US" sz="2200" dirty="0">
                <a:solidFill>
                  <a:srgbClr val="0000CC"/>
                </a:solidFill>
                <a:latin typeface="Arial" panose="020B0604020202020204" pitchFamily="34" charset="0"/>
                <a:cs typeface="Arial" panose="020B0604020202020204" pitchFamily="34" charset="0"/>
              </a:rPr>
              <a:t>Không dấu thần kinh định vị.</a:t>
            </a:r>
          </a:p>
          <a:p>
            <a:pPr>
              <a:buFontTx/>
              <a:buChar char="-"/>
            </a:pPr>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23</a:t>
            </a:fld>
            <a:endParaRPr lang="en-US"/>
          </a:p>
        </p:txBody>
      </p:sp>
      <p:sp>
        <p:nvSpPr>
          <p:cNvPr id="7" name="Title 1"/>
          <p:cNvSpPr txBox="1">
            <a:spLocks/>
          </p:cNvSpPr>
          <p:nvPr/>
        </p:nvSpPr>
        <p:spPr>
          <a:xfrm>
            <a:off x="0" y="228600"/>
            <a:ext cx="9144000" cy="609600"/>
          </a:xfrm>
          <a:prstGeom prst="rect">
            <a:avLst/>
          </a:prstGeom>
          <a:solidFill>
            <a:srgbClr val="CCECFF"/>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600" b="1" dirty="0">
                <a:solidFill>
                  <a:srgbClr val="FF0000"/>
                </a:solidFill>
                <a:latin typeface="Arial" pitchFamily="34" charset="0"/>
                <a:cs typeface="Arial" pitchFamily="34" charset="0"/>
              </a:rPr>
              <a:t>THĂM KHÁM </a:t>
            </a:r>
            <a:endParaRPr lang="en-US" sz="3600" dirty="0">
              <a:solidFill>
                <a:srgbClr val="FF0000"/>
              </a:solidFill>
            </a:endParaRPr>
          </a:p>
        </p:txBody>
      </p:sp>
    </p:spTree>
    <p:extLst>
      <p:ext uri="{BB962C8B-B14F-4D97-AF65-F5344CB8AC3E}">
        <p14:creationId xmlns:p14="http://schemas.microsoft.com/office/powerpoint/2010/main" val="3018404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29E24E3-7DF3-4851-83BC-07938BF2A0B3}" type="slidenum">
              <a:rPr lang="en-US" smtClean="0"/>
              <a:t>24</a:t>
            </a:fld>
            <a:endParaRPr lang="en-US"/>
          </a:p>
        </p:txBody>
      </p:sp>
      <p:sp>
        <p:nvSpPr>
          <p:cNvPr id="7" name="Title 1"/>
          <p:cNvSpPr txBox="1">
            <a:spLocks/>
          </p:cNvSpPr>
          <p:nvPr/>
        </p:nvSpPr>
        <p:spPr>
          <a:xfrm>
            <a:off x="0" y="304800"/>
            <a:ext cx="9144000" cy="609600"/>
          </a:xfrm>
          <a:prstGeom prst="rect">
            <a:avLst/>
          </a:prstGeom>
          <a:solidFill>
            <a:srgbClr val="CCECFF"/>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600" b="1" dirty="0">
                <a:solidFill>
                  <a:srgbClr val="FF0000"/>
                </a:solidFill>
                <a:latin typeface="Arial" pitchFamily="34" charset="0"/>
                <a:cs typeface="Arial" pitchFamily="34" charset="0"/>
              </a:rPr>
              <a:t>THĂM KHÁM </a:t>
            </a:r>
            <a:endParaRPr lang="en-US" sz="3600" dirty="0">
              <a:solidFill>
                <a:srgbClr val="FF0000"/>
              </a:solidFill>
            </a:endParaRPr>
          </a:p>
        </p:txBody>
      </p:sp>
      <p:sp>
        <p:nvSpPr>
          <p:cNvPr id="9" name="Rectangle 8"/>
          <p:cNvSpPr/>
          <p:nvPr/>
        </p:nvSpPr>
        <p:spPr>
          <a:xfrm>
            <a:off x="76200" y="4724400"/>
            <a:ext cx="4205368" cy="461665"/>
          </a:xfrm>
          <a:prstGeom prst="rect">
            <a:avLst/>
          </a:prstGeom>
        </p:spPr>
        <p:txBody>
          <a:bodyPr wrap="square">
            <a:spAutoFit/>
          </a:bodyPr>
          <a:lstStyle/>
          <a:p>
            <a:r>
              <a:rPr lang="vi-VN" sz="2400" dirty="0">
                <a:solidFill>
                  <a:srgbClr val="0000CC"/>
                </a:solidFill>
              </a:rPr>
              <a:t> </a:t>
            </a:r>
            <a:r>
              <a:rPr lang="en-US" sz="2000" b="1" u="sng" dirty="0">
                <a:solidFill>
                  <a:srgbClr val="FF0066"/>
                </a:solidFill>
                <a:latin typeface="Arial" pitchFamily="34" charset="0"/>
                <a:cs typeface="Arial" pitchFamily="34" charset="0"/>
              </a:rPr>
              <a:t>Hình 3</a:t>
            </a:r>
            <a:r>
              <a:rPr lang="en-US" sz="2000" b="1" dirty="0">
                <a:solidFill>
                  <a:srgbClr val="FF0066"/>
                </a:solidFill>
                <a:latin typeface="Arial" pitchFamily="34" charset="0"/>
                <a:cs typeface="Arial" pitchFamily="34" charset="0"/>
              </a:rPr>
              <a:t>: </a:t>
            </a:r>
            <a:r>
              <a:rPr lang="vi-VN" sz="2000" b="1" dirty="0">
                <a:solidFill>
                  <a:srgbClr val="FF0066"/>
                </a:solidFill>
              </a:rPr>
              <a:t>Kết mạc mi dưới nhạt</a:t>
            </a:r>
          </a:p>
        </p:txBody>
      </p:sp>
      <p:sp>
        <p:nvSpPr>
          <p:cNvPr id="10" name="Rectangle 9"/>
          <p:cNvSpPr/>
          <p:nvPr/>
        </p:nvSpPr>
        <p:spPr>
          <a:xfrm>
            <a:off x="4630096" y="4745182"/>
            <a:ext cx="4328429" cy="400110"/>
          </a:xfrm>
          <a:prstGeom prst="rect">
            <a:avLst/>
          </a:prstGeom>
        </p:spPr>
        <p:txBody>
          <a:bodyPr wrap="none">
            <a:spAutoFit/>
          </a:bodyPr>
          <a:lstStyle/>
          <a:p>
            <a:r>
              <a:rPr lang="en-US" sz="2000" b="1" i="1" u="sng" dirty="0">
                <a:solidFill>
                  <a:srgbClr val="FF0066"/>
                </a:solidFill>
                <a:latin typeface="Arial" pitchFamily="34" charset="0"/>
                <a:cs typeface="Arial" pitchFamily="34" charset="0"/>
              </a:rPr>
              <a:t>Hình 4</a:t>
            </a:r>
            <a:r>
              <a:rPr lang="en-US" sz="2000" b="1" i="1" dirty="0">
                <a:solidFill>
                  <a:srgbClr val="FF0066"/>
                </a:solidFill>
                <a:latin typeface="Arial" pitchFamily="34" charset="0"/>
                <a:cs typeface="Arial" pitchFamily="34" charset="0"/>
              </a:rPr>
              <a:t>: </a:t>
            </a:r>
            <a:r>
              <a:rPr lang="vi-VN" sz="2000" b="1" i="1" dirty="0">
                <a:solidFill>
                  <a:srgbClr val="FF0066"/>
                </a:solidFill>
              </a:rPr>
              <a:t>Lòng bàn tay bên trái nhạt</a:t>
            </a:r>
          </a:p>
        </p:txBody>
      </p:sp>
      <p:pic>
        <p:nvPicPr>
          <p:cNvPr id="11" name="Picture 10"/>
          <p:cNvPicPr>
            <a:picLocks noChangeAspect="1"/>
          </p:cNvPicPr>
          <p:nvPr/>
        </p:nvPicPr>
        <p:blipFill>
          <a:blip r:embed="rId2"/>
          <a:stretch>
            <a:fillRect/>
          </a:stretch>
        </p:blipFill>
        <p:spPr>
          <a:xfrm>
            <a:off x="248148" y="1429480"/>
            <a:ext cx="3741877" cy="3098414"/>
          </a:xfrm>
          <a:prstGeom prst="rect">
            <a:avLst/>
          </a:prstGeom>
        </p:spPr>
      </p:pic>
      <p:pic>
        <p:nvPicPr>
          <p:cNvPr id="12" name="Picture 11"/>
          <p:cNvPicPr>
            <a:picLocks noChangeAspect="1"/>
          </p:cNvPicPr>
          <p:nvPr/>
        </p:nvPicPr>
        <p:blipFill>
          <a:blip r:embed="rId3"/>
          <a:stretch>
            <a:fillRect/>
          </a:stretch>
        </p:blipFill>
        <p:spPr>
          <a:xfrm>
            <a:off x="4800600" y="1405751"/>
            <a:ext cx="4157925" cy="3122143"/>
          </a:xfrm>
          <a:prstGeom prst="rect">
            <a:avLst/>
          </a:prstGeom>
        </p:spPr>
      </p:pic>
    </p:spTree>
    <p:extLst>
      <p:ext uri="{BB962C8B-B14F-4D97-AF65-F5344CB8AC3E}">
        <p14:creationId xmlns:p14="http://schemas.microsoft.com/office/powerpoint/2010/main" val="39160812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29E24E3-7DF3-4851-83BC-07938BF2A0B3}" type="slidenum">
              <a:rPr lang="en-US" smtClean="0"/>
              <a:t>25</a:t>
            </a:fld>
            <a:endParaRPr lang="en-US"/>
          </a:p>
        </p:txBody>
      </p:sp>
      <p:sp>
        <p:nvSpPr>
          <p:cNvPr id="7" name="Title 1"/>
          <p:cNvSpPr txBox="1">
            <a:spLocks/>
          </p:cNvSpPr>
          <p:nvPr/>
        </p:nvSpPr>
        <p:spPr>
          <a:xfrm>
            <a:off x="0" y="304800"/>
            <a:ext cx="9144000" cy="609600"/>
          </a:xfrm>
          <a:prstGeom prst="rect">
            <a:avLst/>
          </a:prstGeom>
          <a:solidFill>
            <a:srgbClr val="CCECFF"/>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600" b="1" dirty="0">
                <a:solidFill>
                  <a:srgbClr val="FF0000"/>
                </a:solidFill>
                <a:latin typeface="Arial" pitchFamily="34" charset="0"/>
                <a:cs typeface="Arial" pitchFamily="34" charset="0"/>
              </a:rPr>
              <a:t>THĂM KHÁM </a:t>
            </a:r>
            <a:endParaRPr lang="en-US" sz="3600" dirty="0">
              <a:solidFill>
                <a:srgbClr val="FF0000"/>
              </a:solidFill>
            </a:endParaRPr>
          </a:p>
        </p:txBody>
      </p:sp>
      <p:pic>
        <p:nvPicPr>
          <p:cNvPr id="5" name="Picture 4"/>
          <p:cNvPicPr>
            <a:picLocks noChangeAspect="1"/>
          </p:cNvPicPr>
          <p:nvPr/>
        </p:nvPicPr>
        <p:blipFill>
          <a:blip r:embed="rId2"/>
          <a:stretch>
            <a:fillRect/>
          </a:stretch>
        </p:blipFill>
        <p:spPr>
          <a:xfrm>
            <a:off x="334183" y="1459980"/>
            <a:ext cx="4258600" cy="3346994"/>
          </a:xfrm>
          <a:prstGeom prst="rect">
            <a:avLst/>
          </a:prstGeom>
        </p:spPr>
      </p:pic>
      <p:pic>
        <p:nvPicPr>
          <p:cNvPr id="8" name="Picture 7"/>
          <p:cNvPicPr>
            <a:picLocks noChangeAspect="1"/>
          </p:cNvPicPr>
          <p:nvPr/>
        </p:nvPicPr>
        <p:blipFill>
          <a:blip r:embed="rId3"/>
          <a:stretch>
            <a:fillRect/>
          </a:stretch>
        </p:blipFill>
        <p:spPr>
          <a:xfrm>
            <a:off x="4913062" y="1459980"/>
            <a:ext cx="3621338" cy="3346994"/>
          </a:xfrm>
          <a:prstGeom prst="rect">
            <a:avLst/>
          </a:prstGeom>
        </p:spPr>
      </p:pic>
      <p:sp>
        <p:nvSpPr>
          <p:cNvPr id="9" name="Rectangle 8"/>
          <p:cNvSpPr/>
          <p:nvPr/>
        </p:nvSpPr>
        <p:spPr>
          <a:xfrm>
            <a:off x="341110" y="5105400"/>
            <a:ext cx="3791423" cy="461665"/>
          </a:xfrm>
          <a:prstGeom prst="rect">
            <a:avLst/>
          </a:prstGeom>
        </p:spPr>
        <p:txBody>
          <a:bodyPr wrap="none">
            <a:spAutoFit/>
          </a:bodyPr>
          <a:lstStyle/>
          <a:p>
            <a:r>
              <a:rPr lang="en-US" sz="2400" b="1" i="1" u="sng" dirty="0">
                <a:solidFill>
                  <a:srgbClr val="FF0066"/>
                </a:solidFill>
                <a:latin typeface="Arial" pitchFamily="34" charset="0"/>
                <a:cs typeface="Arial" pitchFamily="34" charset="0"/>
              </a:rPr>
              <a:t>Hình 5</a:t>
            </a:r>
            <a:r>
              <a:rPr lang="en-US" sz="2400" b="1" i="1" dirty="0">
                <a:solidFill>
                  <a:srgbClr val="FF0066"/>
                </a:solidFill>
                <a:latin typeface="Arial" pitchFamily="34" charset="0"/>
                <a:cs typeface="Arial" pitchFamily="34" charset="0"/>
              </a:rPr>
              <a:t>: </a:t>
            </a:r>
            <a:r>
              <a:rPr lang="vi-VN" sz="2400" b="1" i="1" dirty="0">
                <a:solidFill>
                  <a:srgbClr val="FF0066"/>
                </a:solidFill>
              </a:rPr>
              <a:t>Chấm xuất huyết</a:t>
            </a:r>
          </a:p>
        </p:txBody>
      </p:sp>
      <p:sp>
        <p:nvSpPr>
          <p:cNvPr id="10" name="Rectangle 9"/>
          <p:cNvSpPr/>
          <p:nvPr/>
        </p:nvSpPr>
        <p:spPr>
          <a:xfrm>
            <a:off x="4872076" y="5105400"/>
            <a:ext cx="3738524" cy="461665"/>
          </a:xfrm>
          <a:prstGeom prst="rect">
            <a:avLst/>
          </a:prstGeom>
        </p:spPr>
        <p:txBody>
          <a:bodyPr wrap="none">
            <a:spAutoFit/>
          </a:bodyPr>
          <a:lstStyle/>
          <a:p>
            <a:r>
              <a:rPr lang="en-US" sz="2400" b="1" i="1" u="sng" dirty="0">
                <a:solidFill>
                  <a:srgbClr val="FF0066"/>
                </a:solidFill>
                <a:latin typeface="Arial" pitchFamily="34" charset="0"/>
                <a:cs typeface="Arial" pitchFamily="34" charset="0"/>
              </a:rPr>
              <a:t>Hình 2</a:t>
            </a:r>
            <a:r>
              <a:rPr lang="en-US" sz="2400" b="1" i="1" dirty="0">
                <a:solidFill>
                  <a:srgbClr val="FF0066"/>
                </a:solidFill>
                <a:latin typeface="Arial" pitchFamily="34" charset="0"/>
                <a:cs typeface="Arial" pitchFamily="34" charset="0"/>
              </a:rPr>
              <a:t>: </a:t>
            </a:r>
            <a:r>
              <a:rPr lang="vi-VN" sz="2400" b="1" i="1" dirty="0">
                <a:solidFill>
                  <a:srgbClr val="FF0066"/>
                </a:solidFill>
              </a:rPr>
              <a:t>Mảng xuất huyết</a:t>
            </a:r>
          </a:p>
        </p:txBody>
      </p:sp>
    </p:spTree>
    <p:extLst>
      <p:ext uri="{BB962C8B-B14F-4D97-AF65-F5344CB8AC3E}">
        <p14:creationId xmlns:p14="http://schemas.microsoft.com/office/powerpoint/2010/main" val="12565646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838200"/>
            <a:ext cx="8534400" cy="4351338"/>
          </a:xfrm>
        </p:spPr>
        <p:txBody>
          <a:bodyPr>
            <a:normAutofit/>
          </a:bodyPr>
          <a:lstStyle/>
          <a:p>
            <a:pPr marL="0" lvl="0" indent="0" algn="just">
              <a:buNone/>
            </a:pPr>
            <a:r>
              <a:rPr lang="en-US" sz="2400" b="1" u="sng" dirty="0">
                <a:solidFill>
                  <a:srgbClr val="0000CC"/>
                </a:solidFill>
                <a:latin typeface="Arial" pitchFamily="34" charset="0"/>
                <a:cs typeface="Arial" pitchFamily="34" charset="0"/>
              </a:rPr>
              <a:t>CÂU HỎI 7:</a:t>
            </a:r>
          </a:p>
          <a:p>
            <a:pPr marL="0" lvl="0" indent="0" algn="just">
              <a:buNone/>
            </a:pPr>
            <a:r>
              <a:rPr lang="en-US" sz="2400" b="1" dirty="0">
                <a:solidFill>
                  <a:srgbClr val="FF0066"/>
                </a:solidFill>
                <a:latin typeface="Arial" pitchFamily="34" charset="0"/>
                <a:cs typeface="Arial" pitchFamily="34" charset="0"/>
              </a:rPr>
              <a:t>Các vấn đề cần lưu ý của người bệnh là gì?</a:t>
            </a:r>
          </a:p>
          <a:p>
            <a:pPr marL="0" indent="0" algn="just">
              <a:buNone/>
            </a:pPr>
            <a:endParaRPr lang="en-US" sz="2400" b="1"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26</a:t>
            </a:fld>
            <a:endParaRPr lang="en-US"/>
          </a:p>
        </p:txBody>
      </p:sp>
    </p:spTree>
    <p:extLst>
      <p:ext uri="{BB962C8B-B14F-4D97-AF65-F5344CB8AC3E}">
        <p14:creationId xmlns:p14="http://schemas.microsoft.com/office/powerpoint/2010/main" val="28082729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33400"/>
            <a:ext cx="8763000" cy="5643563"/>
          </a:xfrm>
        </p:spPr>
        <p:txBody>
          <a:bodyPr>
            <a:normAutofit/>
          </a:bodyPr>
          <a:lstStyle/>
          <a:p>
            <a:pPr marL="0" lvl="0" indent="0" algn="just">
              <a:buNone/>
            </a:pPr>
            <a:r>
              <a:rPr lang="en-US" sz="2400" b="1" u="sng" dirty="0">
                <a:solidFill>
                  <a:srgbClr val="0000CC"/>
                </a:solidFill>
                <a:latin typeface="Arial" pitchFamily="34" charset="0"/>
                <a:cs typeface="Arial" pitchFamily="34" charset="0"/>
              </a:rPr>
              <a:t>CÂU HỎI 7:</a:t>
            </a:r>
          </a:p>
          <a:p>
            <a:pPr marL="0" lvl="0" indent="0" algn="just">
              <a:buNone/>
            </a:pPr>
            <a:r>
              <a:rPr lang="en-US" sz="2400" b="1" dirty="0">
                <a:solidFill>
                  <a:srgbClr val="0000CC"/>
                </a:solidFill>
                <a:latin typeface="Arial" pitchFamily="34" charset="0"/>
                <a:cs typeface="Arial" pitchFamily="34" charset="0"/>
              </a:rPr>
              <a:t>Các vấn đề cần lưu ý của người bệnh là:</a:t>
            </a:r>
          </a:p>
          <a:p>
            <a:pPr marL="457200" lvl="0" indent="-457200" algn="just">
              <a:buAutoNum type="arabicPeriod"/>
            </a:pPr>
            <a:r>
              <a:rPr lang="en-US" sz="2400" b="1" i="1" dirty="0">
                <a:solidFill>
                  <a:srgbClr val="FF0066"/>
                </a:solidFill>
                <a:latin typeface="Arial" pitchFamily="34" charset="0"/>
                <a:cs typeface="Arial" pitchFamily="34" charset="0"/>
              </a:rPr>
              <a:t>Hội chứng thiếu máu</a:t>
            </a:r>
          </a:p>
          <a:p>
            <a:pPr marL="457200" lvl="0" indent="-457200" algn="just">
              <a:buAutoNum type="arabicPeriod"/>
            </a:pPr>
            <a:r>
              <a:rPr lang="en-US" sz="2400" b="1" i="1" dirty="0">
                <a:solidFill>
                  <a:srgbClr val="FF0066"/>
                </a:solidFill>
                <a:latin typeface="Arial" pitchFamily="34" charset="0"/>
                <a:cs typeface="Arial" pitchFamily="34" charset="0"/>
              </a:rPr>
              <a:t>Hội chứng xuất huyết da niêm</a:t>
            </a:r>
          </a:p>
          <a:p>
            <a:pPr marL="457200" lvl="0" indent="-457200" algn="just">
              <a:buAutoNum type="arabicPeriod"/>
            </a:pPr>
            <a:r>
              <a:rPr lang="en-US" sz="2400" b="1" i="1" dirty="0">
                <a:solidFill>
                  <a:srgbClr val="FF0066"/>
                </a:solidFill>
                <a:latin typeface="Arial" pitchFamily="34" charset="0"/>
                <a:cs typeface="Arial" pitchFamily="34" charset="0"/>
              </a:rPr>
              <a:t>Không tăng sinh hệ võng nội mô </a:t>
            </a:r>
          </a:p>
          <a:p>
            <a:pPr marL="0" lvl="0" indent="0" algn="just">
              <a:buNone/>
            </a:pPr>
            <a:r>
              <a:rPr lang="en-US" sz="2400" b="1" dirty="0">
                <a:solidFill>
                  <a:srgbClr val="0000CC"/>
                </a:solidFill>
                <a:latin typeface="Arial" pitchFamily="34" charset="0"/>
                <a:cs typeface="Arial" pitchFamily="34" charset="0"/>
              </a:rPr>
              <a:t>Lưu ý:</a:t>
            </a:r>
          </a:p>
          <a:p>
            <a:pPr lvl="0" algn="just">
              <a:buFont typeface="Wingdings" panose="05000000000000000000" pitchFamily="2" charset="2"/>
              <a:buChar char="v"/>
            </a:pPr>
            <a:r>
              <a:rPr lang="en-US" sz="2400" dirty="0">
                <a:solidFill>
                  <a:srgbClr val="0000CC"/>
                </a:solidFill>
                <a:latin typeface="Arial" pitchFamily="34" charset="0"/>
                <a:cs typeface="Arial" pitchFamily="34" charset="0"/>
              </a:rPr>
              <a:t> Mối quan hệ của HC thiếu máu và HC xuất huyết da niêm:</a:t>
            </a:r>
          </a:p>
          <a:p>
            <a:pPr lvl="0" algn="just">
              <a:buFontTx/>
              <a:buChar char="-"/>
            </a:pPr>
            <a:r>
              <a:rPr lang="en-US" sz="2400" dirty="0">
                <a:solidFill>
                  <a:srgbClr val="0000CC"/>
                </a:solidFill>
                <a:latin typeface="Arial" pitchFamily="34" charset="0"/>
                <a:cs typeface="Arial" pitchFamily="34" charset="0"/>
              </a:rPr>
              <a:t>Nguyên nhân - hậu quả</a:t>
            </a:r>
          </a:p>
          <a:p>
            <a:pPr lvl="0" algn="just">
              <a:buFontTx/>
              <a:buChar char="-"/>
            </a:pPr>
            <a:r>
              <a:rPr lang="en-US" sz="2400" dirty="0">
                <a:solidFill>
                  <a:srgbClr val="0000CC"/>
                </a:solidFill>
                <a:latin typeface="Arial" pitchFamily="34" charset="0"/>
                <a:cs typeface="Arial" pitchFamily="34" charset="0"/>
              </a:rPr>
              <a:t>Diễn tiến song </a:t>
            </a:r>
            <a:r>
              <a:rPr lang="en-US" sz="2400" dirty="0" err="1">
                <a:solidFill>
                  <a:srgbClr val="0000CC"/>
                </a:solidFill>
                <a:latin typeface="Arial" pitchFamily="34" charset="0"/>
                <a:cs typeface="Arial" pitchFamily="34" charset="0"/>
              </a:rPr>
              <a:t>song</a:t>
            </a: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27</a:t>
            </a:fld>
            <a:endParaRPr lang="en-US"/>
          </a:p>
        </p:txBody>
      </p:sp>
    </p:spTree>
    <p:extLst>
      <p:ext uri="{BB962C8B-B14F-4D97-AF65-F5344CB8AC3E}">
        <p14:creationId xmlns:p14="http://schemas.microsoft.com/office/powerpoint/2010/main" val="312829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down)">
                                      <p:cBhvr>
                                        <p:cTn id="7" dur="500"/>
                                        <p:tgtEl>
                                          <p:spTgt spid="3">
                                            <p:txEl>
                                              <p:pRg st="2" end="2"/>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wipe(down)">
                                      <p:cBhvr>
                                        <p:cTn id="10" dur="500"/>
                                        <p:tgtEl>
                                          <p:spTgt spid="3">
                                            <p:txEl>
                                              <p:pRg st="3" end="3"/>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wipe(down)">
                                      <p:cBhvr>
                                        <p:cTn id="13" dur="5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circle(in)">
                                      <p:cBhvr>
                                        <p:cTn id="18" dur="2000"/>
                                        <p:tgtEl>
                                          <p:spTgt spid="3">
                                            <p:txEl>
                                              <p:pRg st="5" end="5"/>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circle(in)">
                                      <p:cBhvr>
                                        <p:cTn id="21" dur="2000"/>
                                        <p:tgtEl>
                                          <p:spTgt spid="3">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 calcmode="lin" valueType="num">
                                      <p:cBhvr additive="base">
                                        <p:cTn id="26"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7" end="7"/>
                                            </p:txEl>
                                          </p:spTgt>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 calcmode="lin" valueType="num">
                                      <p:cBhvr additive="base">
                                        <p:cTn id="30"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4014" y="609600"/>
            <a:ext cx="7886700" cy="4351338"/>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8:</a:t>
            </a:r>
          </a:p>
          <a:p>
            <a:pPr marL="0" lvl="0" indent="0" algn="just">
              <a:buNone/>
            </a:pPr>
            <a:r>
              <a:rPr lang="en-US" sz="2400" b="1" dirty="0">
                <a:solidFill>
                  <a:srgbClr val="FF0066"/>
                </a:solidFill>
                <a:latin typeface="Arial" pitchFamily="34" charset="0"/>
                <a:cs typeface="Arial" pitchFamily="34" charset="0"/>
              </a:rPr>
              <a:t>Dựa vào các vấn đề trên, hãy nêu chẩn đoán sơ bộ,  chẩn đoán phân biệt và giải thích tại sao?</a:t>
            </a:r>
          </a:p>
          <a:p>
            <a:pPr marL="0" indent="0" algn="just">
              <a:buNone/>
            </a:pPr>
            <a:endParaRPr lang="en-US" sz="2400"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28</a:t>
            </a:fld>
            <a:endParaRPr lang="en-US"/>
          </a:p>
        </p:txBody>
      </p:sp>
    </p:spTree>
    <p:extLst>
      <p:ext uri="{BB962C8B-B14F-4D97-AF65-F5344CB8AC3E}">
        <p14:creationId xmlns:p14="http://schemas.microsoft.com/office/powerpoint/2010/main" val="34387660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76237"/>
            <a:ext cx="8577695" cy="5643563"/>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8:</a:t>
            </a:r>
          </a:p>
          <a:p>
            <a:pPr marL="0" lvl="0" indent="0" algn="just">
              <a:buNone/>
            </a:pPr>
            <a:r>
              <a:rPr lang="en-US" sz="2400" b="1" dirty="0">
                <a:solidFill>
                  <a:srgbClr val="FF0066"/>
                </a:solidFill>
                <a:latin typeface="Arial" pitchFamily="34" charset="0"/>
                <a:cs typeface="Arial" pitchFamily="34" charset="0"/>
              </a:rPr>
              <a:t>Chẩn đoán sơ bộ, chẩn đoán phân biệt và giải thích lí do:</a:t>
            </a:r>
          </a:p>
          <a:p>
            <a:pPr algn="just"/>
            <a:r>
              <a:rPr lang="vi-VN" sz="2400" dirty="0">
                <a:solidFill>
                  <a:srgbClr val="0000CC"/>
                </a:solidFill>
                <a:cs typeface="Arial" pitchFamily="34" charset="0"/>
              </a:rPr>
              <a:t>HC thiếu máu: bệnh lí dòng </a:t>
            </a:r>
            <a:r>
              <a:rPr lang="vi-VN" sz="2400" b="1" i="1" dirty="0">
                <a:solidFill>
                  <a:srgbClr val="FF0000"/>
                </a:solidFill>
                <a:effectLst>
                  <a:outerShdw blurRad="38100" dist="38100" dir="2700000" algn="tl">
                    <a:srgbClr val="000000">
                      <a:alpha val="43137"/>
                    </a:srgbClr>
                  </a:outerShdw>
                </a:effectLst>
                <a:cs typeface="Arial" pitchFamily="34" charset="0"/>
              </a:rPr>
              <a:t>hồng cầu</a:t>
            </a:r>
          </a:p>
          <a:p>
            <a:pPr algn="just"/>
            <a:r>
              <a:rPr lang="vi-VN" sz="2400" dirty="0">
                <a:solidFill>
                  <a:srgbClr val="0000CC"/>
                </a:solidFill>
                <a:cs typeface="Arial" pitchFamily="34" charset="0"/>
              </a:rPr>
              <a:t>HC XHDN: </a:t>
            </a:r>
            <a:r>
              <a:rPr lang="vi-VN" sz="2400" strike="sngStrike" dirty="0">
                <a:solidFill>
                  <a:srgbClr val="0000CC"/>
                </a:solidFill>
                <a:cs typeface="Arial" pitchFamily="34" charset="0"/>
              </a:rPr>
              <a:t>thành mạch, đông máu huyết tương</a:t>
            </a:r>
            <a:r>
              <a:rPr lang="vi-VN" sz="2400" dirty="0">
                <a:solidFill>
                  <a:srgbClr val="0000CC"/>
                </a:solidFill>
                <a:cs typeface="Arial" pitchFamily="34" charset="0"/>
              </a:rPr>
              <a:t>, </a:t>
            </a:r>
            <a:r>
              <a:rPr lang="vi-VN" sz="2400" b="1" i="1" dirty="0">
                <a:solidFill>
                  <a:srgbClr val="FF0000"/>
                </a:solidFill>
                <a:effectLst>
                  <a:outerShdw blurRad="38100" dist="38100" dir="2700000" algn="tl">
                    <a:srgbClr val="000000">
                      <a:alpha val="43137"/>
                    </a:srgbClr>
                  </a:outerShdw>
                </a:effectLst>
                <a:cs typeface="Arial" pitchFamily="34" charset="0"/>
              </a:rPr>
              <a:t>tiểu cầu</a:t>
            </a:r>
          </a:p>
          <a:p>
            <a:pPr algn="just"/>
            <a:r>
              <a:rPr lang="vi-VN" sz="2400" dirty="0">
                <a:solidFill>
                  <a:srgbClr val="0000CC"/>
                </a:solidFill>
                <a:cs typeface="Arial" pitchFamily="34" charset="0"/>
              </a:rPr>
              <a:t>Không tăng sinh hệ võng nội mô: </a:t>
            </a:r>
            <a:r>
              <a:rPr lang="vi-VN" sz="2400" b="1" i="1" dirty="0">
                <a:solidFill>
                  <a:srgbClr val="FF0000"/>
                </a:solidFill>
                <a:effectLst>
                  <a:outerShdw blurRad="38100" dist="38100" dir="2700000" algn="tl">
                    <a:srgbClr val="000000">
                      <a:alpha val="43137"/>
                    </a:srgbClr>
                  </a:outerShdw>
                </a:effectLst>
                <a:cs typeface="Arial" pitchFamily="34" charset="0"/>
              </a:rPr>
              <a:t>bệnh lý lành tính</a:t>
            </a:r>
          </a:p>
          <a:p>
            <a:pPr marL="0" indent="0" algn="just">
              <a:buNone/>
            </a:pPr>
            <a:endParaRPr lang="vi-VN" sz="2400" b="1" i="1" dirty="0">
              <a:solidFill>
                <a:srgbClr val="FF0000"/>
              </a:solidFill>
              <a:effectLst>
                <a:outerShdw blurRad="38100" dist="38100" dir="2700000" algn="tl">
                  <a:srgbClr val="000000">
                    <a:alpha val="43137"/>
                  </a:srgbClr>
                </a:outerShdw>
              </a:effectLst>
              <a:cs typeface="Arial" pitchFamily="34" charset="0"/>
            </a:endParaRP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29</a:t>
            </a:fld>
            <a:endParaRPr lang="en-US"/>
          </a:p>
        </p:txBody>
      </p:sp>
      <p:sp>
        <p:nvSpPr>
          <p:cNvPr id="5" name="Right Arrow 4"/>
          <p:cNvSpPr/>
          <p:nvPr/>
        </p:nvSpPr>
        <p:spPr>
          <a:xfrm>
            <a:off x="457200" y="2971800"/>
            <a:ext cx="7620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5"/>
          <p:cNvSpPr txBox="1"/>
          <p:nvPr/>
        </p:nvSpPr>
        <p:spPr>
          <a:xfrm>
            <a:off x="1295400" y="2838271"/>
            <a:ext cx="3886200" cy="461665"/>
          </a:xfrm>
          <a:prstGeom prst="rect">
            <a:avLst/>
          </a:prstGeom>
          <a:noFill/>
        </p:spPr>
        <p:txBody>
          <a:bodyPr wrap="square" rtlCol="0">
            <a:spAutoFit/>
          </a:bodyPr>
          <a:lstStyle/>
          <a:p>
            <a:pPr algn="just"/>
            <a:r>
              <a:rPr lang="en-US" dirty="0">
                <a:latin typeface="Arial" panose="020B0604020202020204" pitchFamily="34" charset="0"/>
                <a:cs typeface="Arial" panose="020B0604020202020204" pitchFamily="34" charset="0"/>
              </a:rPr>
              <a:t>   </a:t>
            </a:r>
            <a:r>
              <a:rPr lang="en-US" sz="2400" dirty="0">
                <a:solidFill>
                  <a:srgbClr val="0000CC"/>
                </a:solidFill>
                <a:latin typeface="Arial" panose="020B0604020202020204" pitchFamily="34" charset="0"/>
                <a:cs typeface="Arial" panose="020B0604020202020204" pitchFamily="34" charset="0"/>
              </a:rPr>
              <a:t>Nguyên nhân:</a:t>
            </a:r>
          </a:p>
        </p:txBody>
      </p:sp>
      <p:sp>
        <p:nvSpPr>
          <p:cNvPr id="7" name="Rectangle 6"/>
          <p:cNvSpPr/>
          <p:nvPr/>
        </p:nvSpPr>
        <p:spPr>
          <a:xfrm>
            <a:off x="1447800" y="3263342"/>
            <a:ext cx="2146742" cy="461665"/>
          </a:xfrm>
          <a:prstGeom prst="rect">
            <a:avLst/>
          </a:prstGeom>
        </p:spPr>
        <p:txBody>
          <a:bodyPr wrap="none">
            <a:spAutoFit/>
          </a:bodyPr>
          <a:lstStyle/>
          <a:p>
            <a:r>
              <a:rPr lang="vi-VN" sz="2400" b="1" dirty="0">
                <a:solidFill>
                  <a:srgbClr val="0000CC"/>
                </a:solidFill>
                <a:effectLst>
                  <a:outerShdw blurRad="38100" dist="38100" dir="2700000" algn="tl">
                    <a:srgbClr val="000000">
                      <a:alpha val="43137"/>
                    </a:srgbClr>
                  </a:outerShdw>
                </a:effectLst>
              </a:rPr>
              <a:t>1. Tủy xương</a:t>
            </a:r>
          </a:p>
        </p:txBody>
      </p:sp>
      <p:sp>
        <p:nvSpPr>
          <p:cNvPr id="8" name="Rectangle 7"/>
          <p:cNvSpPr/>
          <p:nvPr/>
        </p:nvSpPr>
        <p:spPr>
          <a:xfrm>
            <a:off x="1447800" y="3531520"/>
            <a:ext cx="4572000" cy="738664"/>
          </a:xfrm>
          <a:prstGeom prst="rect">
            <a:avLst/>
          </a:prstGeom>
        </p:spPr>
        <p:txBody>
          <a:bodyPr>
            <a:spAutoFit/>
          </a:bodyPr>
          <a:lstStyle/>
          <a:p>
            <a:pPr lvl="0" algn="just"/>
            <a:endParaRPr lang="en-US" b="1" dirty="0">
              <a:solidFill>
                <a:srgbClr val="0000CC"/>
              </a:solidFill>
              <a:latin typeface="Arial" pitchFamily="34" charset="0"/>
              <a:cs typeface="Arial" pitchFamily="34" charset="0"/>
            </a:endParaRPr>
          </a:p>
          <a:p>
            <a:pPr algn="just"/>
            <a:r>
              <a:rPr lang="en-US" sz="2400" b="1" dirty="0">
                <a:solidFill>
                  <a:srgbClr val="0000CC"/>
                </a:solidFill>
                <a:effectLst>
                  <a:outerShdw blurRad="38100" dist="38100" dir="2700000" algn="tl">
                    <a:srgbClr val="000000">
                      <a:alpha val="43137"/>
                    </a:srgbClr>
                  </a:outerShdw>
                </a:effectLst>
                <a:latin typeface="Arial" pitchFamily="34" charset="0"/>
                <a:cs typeface="Arial" pitchFamily="34" charset="0"/>
              </a:rPr>
              <a:t>2. Ngoại biên</a:t>
            </a:r>
          </a:p>
        </p:txBody>
      </p:sp>
    </p:spTree>
    <p:extLst>
      <p:ext uri="{BB962C8B-B14F-4D97-AF65-F5344CB8AC3E}">
        <p14:creationId xmlns:p14="http://schemas.microsoft.com/office/powerpoint/2010/main" val="3687129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arn(inVertic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7">
                                            <p:txEl>
                                              <p:pRg st="0" end="0"/>
                                            </p:txEl>
                                          </p:spTgt>
                                        </p:tgtEl>
                                        <p:attrNameLst>
                                          <p:attrName>style.visibility</p:attrName>
                                        </p:attrNameLst>
                                      </p:cBhvr>
                                      <p:to>
                                        <p:strVal val="visible"/>
                                      </p:to>
                                    </p:set>
                                    <p:animEffect transition="in" filter="wipe(down)">
                                      <p:cBhvr>
                                        <p:cTn id="41" dur="500"/>
                                        <p:tgtEl>
                                          <p:spTgt spid="7">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8">
                                            <p:txEl>
                                              <p:pRg st="1" end="1"/>
                                            </p:txEl>
                                          </p:spTgt>
                                        </p:tgtEl>
                                        <p:attrNameLst>
                                          <p:attrName>style.visibility</p:attrName>
                                        </p:attrNameLst>
                                      </p:cBhvr>
                                      <p:to>
                                        <p:strVal val="visible"/>
                                      </p:to>
                                    </p:set>
                                    <p:animEffect transition="in" filter="wipe(down)">
                                      <p:cBhvr>
                                        <p:cTn id="46"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33400"/>
            <a:ext cx="9143999" cy="652529"/>
          </a:xfrm>
          <a:solidFill>
            <a:srgbClr val="CCECFF"/>
          </a:solidFill>
        </p:spPr>
        <p:txBody>
          <a:bodyPr>
            <a:normAutofit/>
          </a:bodyPr>
          <a:lstStyle/>
          <a:p>
            <a:pPr algn="ctr"/>
            <a:r>
              <a:rPr lang="en-US" sz="2800" b="1" dirty="0">
                <a:solidFill>
                  <a:srgbClr val="FF0000"/>
                </a:solidFill>
                <a:latin typeface="Arial" panose="020B0604020202020204" pitchFamily="34" charset="0"/>
                <a:cs typeface="Arial" panose="020B0604020202020204" pitchFamily="34" charset="0"/>
              </a:rPr>
              <a:t>HƯỚNG DẪN CHUẨN BỊ</a:t>
            </a:r>
          </a:p>
        </p:txBody>
      </p:sp>
      <p:sp>
        <p:nvSpPr>
          <p:cNvPr id="5" name="Rectangle 4"/>
          <p:cNvSpPr/>
          <p:nvPr/>
        </p:nvSpPr>
        <p:spPr>
          <a:xfrm>
            <a:off x="246509" y="1219200"/>
            <a:ext cx="8650980" cy="5262979"/>
          </a:xfrm>
          <a:prstGeom prst="rect">
            <a:avLst/>
          </a:prstGeom>
        </p:spPr>
        <p:txBody>
          <a:bodyPr wrap="square">
            <a:spAutoFit/>
          </a:bodyPr>
          <a:lstStyle/>
          <a:p>
            <a:pPr>
              <a:lnSpc>
                <a:spcPct val="150000"/>
              </a:lnSpc>
            </a:pPr>
            <a:r>
              <a:rPr lang="en-US" sz="2400" b="1" i="1" dirty="0">
                <a:solidFill>
                  <a:srgbClr val="00B050"/>
                </a:solidFill>
                <a:latin typeface="Arial" panose="020B0604020202020204" pitchFamily="34" charset="0"/>
                <a:cs typeface="Arial" panose="020B0604020202020204" pitchFamily="34" charset="0"/>
              </a:rPr>
              <a:t>Sinh viên phải đọc và tham khảo những tài liệu hướng dẫn dưới đây trước buổi học ca lâm sàng Suy tủy xương:</a:t>
            </a:r>
            <a:endParaRPr lang="en-US" sz="2400" i="1" dirty="0">
              <a:solidFill>
                <a:srgbClr val="00B050"/>
              </a:solidFill>
              <a:latin typeface="Arial" panose="020B0604020202020204" pitchFamily="34" charset="0"/>
              <a:cs typeface="Arial" panose="020B0604020202020204" pitchFamily="34" charset="0"/>
            </a:endParaRP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Tổng quan về máu và sự sinh máu</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Sinh lý học hồng cầu</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Hội chứng thiếu máu (Y2)</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Thiếu máu (Y4)</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Tổng quan bệnh lý bạch cầu</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Bệnh lý giảm tiểu cầu</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Phân tích Huyết đồ (Y2)</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Công thức máu (Y4)</a:t>
            </a:r>
          </a:p>
        </p:txBody>
      </p:sp>
    </p:spTree>
    <p:extLst>
      <p:ext uri="{BB962C8B-B14F-4D97-AF65-F5344CB8AC3E}">
        <p14:creationId xmlns:p14="http://schemas.microsoft.com/office/powerpoint/2010/main" val="22351895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a:bodyPr>
          <a:lstStyle/>
          <a:p>
            <a:r>
              <a:rPr lang="en-US" sz="2400" b="1" u="sng" dirty="0">
                <a:solidFill>
                  <a:srgbClr val="0000CC"/>
                </a:solidFill>
                <a:latin typeface="Arial" pitchFamily="34" charset="0"/>
                <a:cs typeface="Arial" pitchFamily="34" charset="0"/>
              </a:rPr>
              <a:t>CÂU HỎI 8:</a:t>
            </a:r>
            <a:endParaRPr lang="en-US" sz="2400" b="1" u="sng" dirty="0">
              <a:solidFill>
                <a:srgbClr val="0000CC"/>
              </a:solidFill>
            </a:endParaRPr>
          </a:p>
        </p:txBody>
      </p:sp>
      <p:sp>
        <p:nvSpPr>
          <p:cNvPr id="3" name="Content Placeholder 2"/>
          <p:cNvSpPr>
            <a:spLocks noGrp="1"/>
          </p:cNvSpPr>
          <p:nvPr>
            <p:ph idx="1"/>
          </p:nvPr>
        </p:nvSpPr>
        <p:spPr>
          <a:xfrm>
            <a:off x="228600" y="990600"/>
            <a:ext cx="8610600" cy="5730875"/>
          </a:xfrm>
        </p:spPr>
        <p:txBody>
          <a:bodyPr>
            <a:noAutofit/>
          </a:bodyPr>
          <a:lstStyle/>
          <a:p>
            <a:pPr marL="457200" indent="-457200" algn="just">
              <a:buFont typeface="+mj-lt"/>
              <a:buAutoNum type="alphaUcPeriod"/>
            </a:pPr>
            <a:r>
              <a:rPr lang="vi-VN" sz="2400" b="1" dirty="0">
                <a:solidFill>
                  <a:srgbClr val="0000CC"/>
                </a:solidFill>
                <a:latin typeface="Arial" pitchFamily="34" charset="0"/>
                <a:cs typeface="Arial" pitchFamily="34" charset="0"/>
              </a:rPr>
              <a:t>Chẩn đoán sơ bộ: </a:t>
            </a:r>
          </a:p>
          <a:p>
            <a:pPr marL="0" indent="0" algn="just">
              <a:buNone/>
            </a:pPr>
            <a:r>
              <a:rPr lang="vi-VN" sz="2400" b="1" dirty="0">
                <a:solidFill>
                  <a:srgbClr val="0000CC"/>
                </a:solidFill>
                <a:effectLst>
                  <a:outerShdw blurRad="38100" dist="38100" dir="2700000" algn="tl">
                    <a:srgbClr val="000000">
                      <a:alpha val="43137"/>
                    </a:srgbClr>
                  </a:outerShdw>
                </a:effectLst>
                <a:latin typeface="Arial" pitchFamily="34" charset="0"/>
                <a:cs typeface="Arial" pitchFamily="34" charset="0"/>
              </a:rPr>
              <a:t>    </a:t>
            </a:r>
            <a:r>
              <a:rPr lang="vi-VN" sz="2400" b="1" dirty="0">
                <a:solidFill>
                  <a:srgbClr val="FF0000"/>
                </a:solidFill>
                <a:effectLst>
                  <a:outerShdw blurRad="38100" dist="38100" dir="2700000" algn="tl">
                    <a:srgbClr val="000000">
                      <a:alpha val="43137"/>
                    </a:srgbClr>
                  </a:outerShdw>
                </a:effectLst>
                <a:latin typeface="Arial" pitchFamily="34" charset="0"/>
                <a:cs typeface="Arial" pitchFamily="34" charset="0"/>
              </a:rPr>
              <a:t>Suy tủy xương, vì: </a:t>
            </a:r>
          </a:p>
          <a:p>
            <a:pPr algn="just">
              <a:buFont typeface="Wingdings" panose="05000000000000000000" pitchFamily="2" charset="2"/>
              <a:buChar char="Ø"/>
            </a:pPr>
            <a:r>
              <a:rPr lang="vi-VN" sz="2400" dirty="0">
                <a:solidFill>
                  <a:srgbClr val="0000CC"/>
                </a:solidFill>
                <a:latin typeface="Arial" pitchFamily="34" charset="0"/>
                <a:cs typeface="Arial" pitchFamily="34" charset="0"/>
              </a:rPr>
              <a:t> Dòng hồng cầu giảm sinh</a:t>
            </a:r>
          </a:p>
          <a:p>
            <a:pPr algn="just">
              <a:buFont typeface="Wingdings" panose="05000000000000000000" pitchFamily="2" charset="2"/>
              <a:buChar char="Ø"/>
            </a:pPr>
            <a:r>
              <a:rPr lang="vi-VN" sz="2400" dirty="0">
                <a:solidFill>
                  <a:srgbClr val="0000CC"/>
                </a:solidFill>
                <a:latin typeface="Arial" pitchFamily="34" charset="0"/>
                <a:cs typeface="Arial" pitchFamily="34" charset="0"/>
              </a:rPr>
              <a:t> Dòng tiểu cầu giảm sinh</a:t>
            </a:r>
          </a:p>
          <a:p>
            <a:pPr algn="just">
              <a:buFont typeface="Wingdings" panose="05000000000000000000" pitchFamily="2" charset="2"/>
              <a:buChar char="Ø"/>
            </a:pPr>
            <a:r>
              <a:rPr lang="vi-VN" sz="2400" dirty="0">
                <a:solidFill>
                  <a:srgbClr val="0000CC"/>
                </a:solidFill>
                <a:latin typeface="Arial" pitchFamily="34" charset="0"/>
                <a:cs typeface="Arial" pitchFamily="34" charset="0"/>
              </a:rPr>
              <a:t> Bệnh nhân không sốt, không tăng sinh hệ võng nội mô, </a:t>
            </a:r>
          </a:p>
          <a:p>
            <a:pPr marL="0" indent="0" algn="just">
              <a:buNone/>
            </a:pPr>
            <a:r>
              <a:rPr lang="vi-VN" sz="2400" dirty="0">
                <a:solidFill>
                  <a:srgbClr val="0000CC"/>
                </a:solidFill>
                <a:latin typeface="Arial" pitchFamily="34" charset="0"/>
                <a:cs typeface="Arial" pitchFamily="34" charset="0"/>
              </a:rPr>
              <a:t>    không đau nhức xương, không sụt cân. </a:t>
            </a:r>
          </a:p>
          <a:p>
            <a:pPr marL="457200" indent="-457200" algn="just">
              <a:buFont typeface="+mj-lt"/>
              <a:buAutoNum type="alphaUcPeriod" startAt="2"/>
            </a:pPr>
            <a:r>
              <a:rPr lang="vi-VN" sz="2400" b="1" dirty="0">
                <a:solidFill>
                  <a:srgbClr val="0000CC"/>
                </a:solidFill>
                <a:latin typeface="Arial" pitchFamily="34" charset="0"/>
                <a:cs typeface="Arial" pitchFamily="34" charset="0"/>
              </a:rPr>
              <a:t>Chẩn đoán phân biệt:</a:t>
            </a:r>
          </a:p>
          <a:p>
            <a:pPr marL="457200" indent="-457200" algn="just">
              <a:buFont typeface="+mj-lt"/>
              <a:buAutoNum type="arabicPeriod"/>
            </a:pPr>
            <a:r>
              <a:rPr lang="vi-VN" sz="2400" dirty="0">
                <a:solidFill>
                  <a:srgbClr val="0000CC"/>
                </a:solidFill>
                <a:latin typeface="Arial" pitchFamily="34" charset="0"/>
                <a:cs typeface="Arial" pitchFamily="34" charset="0"/>
              </a:rPr>
              <a:t>Bạch cầu cấp</a:t>
            </a:r>
          </a:p>
          <a:p>
            <a:pPr marL="457200" indent="-457200" algn="just">
              <a:buFont typeface="+mj-lt"/>
              <a:buAutoNum type="arabicPeriod"/>
            </a:pPr>
            <a:r>
              <a:rPr lang="vi-VN" sz="2400" dirty="0">
                <a:solidFill>
                  <a:srgbClr val="0000CC"/>
                </a:solidFill>
                <a:latin typeface="Arial" pitchFamily="34" charset="0"/>
                <a:cs typeface="Arial" pitchFamily="34" charset="0"/>
              </a:rPr>
              <a:t>Ung thư xâm lấn tủy xương</a:t>
            </a:r>
          </a:p>
          <a:p>
            <a:pPr marL="457200" indent="-457200" algn="just">
              <a:buFont typeface="+mj-lt"/>
              <a:buAutoNum type="arabicPeriod"/>
            </a:pPr>
            <a:r>
              <a:rPr lang="vi-VN" sz="2400" dirty="0">
                <a:solidFill>
                  <a:srgbClr val="0000CC"/>
                </a:solidFill>
                <a:latin typeface="Arial" pitchFamily="34" charset="0"/>
                <a:cs typeface="Arial" pitchFamily="34" charset="0"/>
              </a:rPr>
              <a:t>TTP (ban xuất huyết giảm tiểu cầu huyết khối)</a:t>
            </a:r>
          </a:p>
          <a:p>
            <a:pPr marL="457200" indent="-457200" algn="just">
              <a:buFont typeface="+mj-lt"/>
              <a:buAutoNum type="arabicPeriod"/>
            </a:pPr>
            <a:r>
              <a:rPr lang="vi-VN" sz="2400" dirty="0">
                <a:solidFill>
                  <a:srgbClr val="0000CC"/>
                </a:solidFill>
                <a:latin typeface="Arial" pitchFamily="34" charset="0"/>
                <a:cs typeface="Arial" pitchFamily="34" charset="0"/>
              </a:rPr>
              <a:t>HC Evans</a:t>
            </a:r>
          </a:p>
          <a:p>
            <a:pPr marL="457200" indent="-457200" algn="just">
              <a:buFont typeface="+mj-lt"/>
              <a:buAutoNum type="arabicPeriod"/>
            </a:pPr>
            <a:r>
              <a:rPr lang="vi-VN" sz="2400" dirty="0">
                <a:solidFill>
                  <a:srgbClr val="0000CC"/>
                </a:solidFill>
                <a:latin typeface="Arial" pitchFamily="34" charset="0"/>
                <a:cs typeface="Arial" pitchFamily="34" charset="0"/>
              </a:rPr>
              <a:t>Cường lách</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30</a:t>
            </a:fld>
            <a:endParaRPr lang="en-US"/>
          </a:p>
        </p:txBody>
      </p:sp>
    </p:spTree>
    <p:extLst>
      <p:ext uri="{BB962C8B-B14F-4D97-AF65-F5344CB8AC3E}">
        <p14:creationId xmlns:p14="http://schemas.microsoft.com/office/powerpoint/2010/main" val="685113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1000"/>
                                        <p:tgtEl>
                                          <p:spTgt spid="3">
                                            <p:txEl>
                                              <p:pRg st="1" end="1"/>
                                            </p:txEl>
                                          </p:spTgt>
                                        </p:tgtEl>
                                      </p:cBhvr>
                                    </p:animEffect>
                                    <p:anim calcmode="lin" valueType="num">
                                      <p:cBhvr>
                                        <p:cTn id="1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1000"/>
                                        <p:tgtEl>
                                          <p:spTgt spid="3">
                                            <p:txEl>
                                              <p:pRg st="2" end="2"/>
                                            </p:txEl>
                                          </p:spTgt>
                                        </p:tgtEl>
                                      </p:cBhvr>
                                    </p:animEffect>
                                    <p:anim calcmode="lin" valueType="num">
                                      <p:cBhvr>
                                        <p:cTn id="1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1000"/>
                                        <p:tgtEl>
                                          <p:spTgt spid="3">
                                            <p:txEl>
                                              <p:pRg st="4" end="4"/>
                                            </p:txEl>
                                          </p:spTgt>
                                        </p:tgtEl>
                                      </p:cBhvr>
                                    </p:animEffect>
                                    <p:anim calcmode="lin" valueType="num">
                                      <p:cBhvr>
                                        <p:cTn id="2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1000"/>
                                        <p:tgtEl>
                                          <p:spTgt spid="3">
                                            <p:txEl>
                                              <p:pRg st="5" end="5"/>
                                            </p:txEl>
                                          </p:spTgt>
                                        </p:tgtEl>
                                      </p:cBhvr>
                                    </p:animEffect>
                                    <p:anim calcmode="lin" valueType="num">
                                      <p:cBhvr>
                                        <p:cTn id="3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nodeType="click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barn(inVertical)">
                                      <p:cBhvr>
                                        <p:cTn id="38" dur="500"/>
                                        <p:tgtEl>
                                          <p:spTgt spid="3">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wipe(down)">
                                      <p:cBhvr>
                                        <p:cTn id="43" dur="500"/>
                                        <p:tgtEl>
                                          <p:spTgt spid="3">
                                            <p:txEl>
                                              <p:pRg st="7" end="7"/>
                                            </p:txEl>
                                          </p:spTgt>
                                        </p:tgtEl>
                                      </p:cBhvr>
                                    </p:animEffect>
                                  </p:childTnLst>
                                </p:cTn>
                              </p:par>
                              <p:par>
                                <p:cTn id="44" presetID="22" presetClass="entr" presetSubtype="4" fill="hold" nodeType="withEffect">
                                  <p:stCondLst>
                                    <p:cond delay="0"/>
                                  </p:stCondLst>
                                  <p:childTnLst>
                                    <p:set>
                                      <p:cBhvr>
                                        <p:cTn id="45" dur="1" fill="hold">
                                          <p:stCondLst>
                                            <p:cond delay="0"/>
                                          </p:stCondLst>
                                        </p:cTn>
                                        <p:tgtEl>
                                          <p:spTgt spid="3">
                                            <p:txEl>
                                              <p:pRg st="8" end="8"/>
                                            </p:txEl>
                                          </p:spTgt>
                                        </p:tgtEl>
                                        <p:attrNameLst>
                                          <p:attrName>style.visibility</p:attrName>
                                        </p:attrNameLst>
                                      </p:cBhvr>
                                      <p:to>
                                        <p:strVal val="visible"/>
                                      </p:to>
                                    </p:set>
                                    <p:animEffect transition="in" filter="wipe(down)">
                                      <p:cBhvr>
                                        <p:cTn id="46" dur="500"/>
                                        <p:tgtEl>
                                          <p:spTgt spid="3">
                                            <p:txEl>
                                              <p:pRg st="8" end="8"/>
                                            </p:txEl>
                                          </p:spTgt>
                                        </p:tgtEl>
                                      </p:cBhvr>
                                    </p:animEffect>
                                  </p:childTnLst>
                                </p:cTn>
                              </p:par>
                              <p:par>
                                <p:cTn id="47" presetID="22" presetClass="entr" presetSubtype="4" fill="hold" nodeType="with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Effect transition="in" filter="wipe(down)">
                                      <p:cBhvr>
                                        <p:cTn id="49" dur="500"/>
                                        <p:tgtEl>
                                          <p:spTgt spid="3">
                                            <p:txEl>
                                              <p:pRg st="9" end="9"/>
                                            </p:txEl>
                                          </p:spTgt>
                                        </p:tgtEl>
                                      </p:cBhvr>
                                    </p:animEffect>
                                  </p:childTnLst>
                                </p:cTn>
                              </p:par>
                              <p:par>
                                <p:cTn id="50" presetID="22" presetClass="entr" presetSubtype="4" fill="hold" nodeType="with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wipe(down)">
                                      <p:cBhvr>
                                        <p:cTn id="52" dur="500"/>
                                        <p:tgtEl>
                                          <p:spTgt spid="3">
                                            <p:txEl>
                                              <p:pRg st="10" end="10"/>
                                            </p:txEl>
                                          </p:spTgt>
                                        </p:tgtEl>
                                      </p:cBhvr>
                                    </p:animEffect>
                                  </p:childTnLst>
                                </p:cTn>
                              </p:par>
                              <p:par>
                                <p:cTn id="53" presetID="22" presetClass="entr" presetSubtype="4" fill="hold" nodeType="withEffect">
                                  <p:stCondLst>
                                    <p:cond delay="0"/>
                                  </p:stCondLst>
                                  <p:childTnLst>
                                    <p:set>
                                      <p:cBhvr>
                                        <p:cTn id="54" dur="1" fill="hold">
                                          <p:stCondLst>
                                            <p:cond delay="0"/>
                                          </p:stCondLst>
                                        </p:cTn>
                                        <p:tgtEl>
                                          <p:spTgt spid="3">
                                            <p:txEl>
                                              <p:pRg st="11" end="11"/>
                                            </p:txEl>
                                          </p:spTgt>
                                        </p:tgtEl>
                                        <p:attrNameLst>
                                          <p:attrName>style.visibility</p:attrName>
                                        </p:attrNameLst>
                                      </p:cBhvr>
                                      <p:to>
                                        <p:strVal val="visible"/>
                                      </p:to>
                                    </p:set>
                                    <p:animEffect transition="in" filter="wipe(down)">
                                      <p:cBhvr>
                                        <p:cTn id="55"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759114"/>
            <a:ext cx="8382000" cy="5745163"/>
          </a:xfrm>
        </p:spPr>
        <p:txBody>
          <a:bodyPr>
            <a:normAutofit/>
          </a:bodyPr>
          <a:lstStyle/>
          <a:p>
            <a:pPr marL="0" indent="0" algn="just">
              <a:buNone/>
            </a:pPr>
            <a:r>
              <a:rPr lang="vi-VN" sz="2400" b="1" u="sng" dirty="0">
                <a:solidFill>
                  <a:srgbClr val="0000CC"/>
                </a:solidFill>
                <a:latin typeface="Arial" panose="020B0604020202020204" pitchFamily="34" charset="0"/>
                <a:cs typeface="Arial" panose="020B0604020202020204" pitchFamily="34" charset="0"/>
              </a:rPr>
              <a:t>CÂU HỎI 9</a:t>
            </a:r>
            <a:r>
              <a:rPr lang="vi-VN" sz="2400" b="1" dirty="0">
                <a:solidFill>
                  <a:srgbClr val="0000CC"/>
                </a:solidFill>
                <a:latin typeface="Arial" panose="020B0604020202020204" pitchFamily="34" charset="0"/>
                <a:cs typeface="Arial" panose="020B0604020202020204" pitchFamily="34" charset="0"/>
              </a:rPr>
              <a:t>: </a:t>
            </a:r>
          </a:p>
          <a:p>
            <a:pPr marL="0" indent="0" algn="just">
              <a:buNone/>
            </a:pPr>
            <a:r>
              <a:rPr lang="vi-VN" sz="2400" b="1" dirty="0">
                <a:solidFill>
                  <a:srgbClr val="FF0066"/>
                </a:solidFill>
                <a:latin typeface="Arial" panose="020B0604020202020204" pitchFamily="34" charset="0"/>
                <a:cs typeface="Arial" panose="020B0604020202020204" pitchFamily="34" charset="0"/>
              </a:rPr>
              <a:t>Liệt kê các xét nghiệm giúp xác định chẩn đoán bệnh?</a:t>
            </a:r>
          </a:p>
          <a:p>
            <a:pPr marL="0" indent="0" algn="just">
              <a:buNone/>
            </a:pPr>
            <a:r>
              <a:rPr lang="vi-VN" sz="2400" b="1" dirty="0">
                <a:solidFill>
                  <a:srgbClr val="0000CC"/>
                </a:solidFill>
                <a:latin typeface="Arial" panose="020B0604020202020204" pitchFamily="34" charset="0"/>
                <a:cs typeface="Arial" panose="020B0604020202020204" pitchFamily="34" charset="0"/>
              </a:rPr>
              <a:t> </a:t>
            </a:r>
          </a:p>
        </p:txBody>
      </p:sp>
      <p:sp>
        <p:nvSpPr>
          <p:cNvPr id="4" name="Slide Number Placeholder 3"/>
          <p:cNvSpPr>
            <a:spLocks noGrp="1"/>
          </p:cNvSpPr>
          <p:nvPr>
            <p:ph type="sldNum" sz="quarter" idx="12"/>
          </p:nvPr>
        </p:nvSpPr>
        <p:spPr/>
        <p:txBody>
          <a:bodyPr/>
          <a:lstStyle/>
          <a:p>
            <a:fld id="{F29E24E3-7DF3-4851-83BC-07938BF2A0B3}" type="slidenum">
              <a:rPr lang="en-US" smtClean="0"/>
              <a:t>31</a:t>
            </a:fld>
            <a:endParaRPr lang="en-US"/>
          </a:p>
        </p:txBody>
      </p:sp>
    </p:spTree>
    <p:extLst>
      <p:ext uri="{BB962C8B-B14F-4D97-AF65-F5344CB8AC3E}">
        <p14:creationId xmlns:p14="http://schemas.microsoft.com/office/powerpoint/2010/main" val="26988750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382000" cy="5745163"/>
          </a:xfrm>
        </p:spPr>
        <p:txBody>
          <a:bodyPr>
            <a:normAutofit/>
          </a:bodyPr>
          <a:lstStyle/>
          <a:p>
            <a:pPr marL="0" indent="0" algn="just">
              <a:buNone/>
            </a:pPr>
            <a:r>
              <a:rPr lang="vi-VN" sz="2400" b="1" u="sng" dirty="0">
                <a:solidFill>
                  <a:srgbClr val="0000CC"/>
                </a:solidFill>
                <a:cs typeface="Arial" panose="020B0604020202020204" pitchFamily="34" charset="0"/>
              </a:rPr>
              <a:t>CÂU HỎI 9</a:t>
            </a:r>
            <a:r>
              <a:rPr lang="vi-VN" sz="2400" b="1" dirty="0">
                <a:solidFill>
                  <a:srgbClr val="0000CC"/>
                </a:solidFill>
                <a:cs typeface="Arial" panose="020B0604020202020204" pitchFamily="34" charset="0"/>
              </a:rPr>
              <a:t>: </a:t>
            </a:r>
          </a:p>
          <a:p>
            <a:pPr marL="0" indent="0" algn="just">
              <a:buNone/>
            </a:pPr>
            <a:r>
              <a:rPr lang="vi-VN" sz="2400" b="1" dirty="0">
                <a:solidFill>
                  <a:srgbClr val="FF0066"/>
                </a:solidFill>
                <a:latin typeface="Arial" panose="020B0604020202020204" pitchFamily="34" charset="0"/>
                <a:cs typeface="Arial" panose="020B0604020202020204" pitchFamily="34" charset="0"/>
              </a:rPr>
              <a:t>Liệt kê các xét nghiệm giúp xác định chẩn đoán bệnh:</a:t>
            </a:r>
          </a:p>
          <a:p>
            <a:pPr marL="0" indent="0" algn="just">
              <a:buNone/>
            </a:pPr>
            <a:endParaRPr lang="vi-VN" sz="2400" b="1" dirty="0">
              <a:solidFill>
                <a:srgbClr val="0000CC"/>
              </a:solidFill>
              <a:latin typeface="Arial" panose="020B0604020202020204" pitchFamily="34" charset="0"/>
              <a:cs typeface="Arial" panose="020B0604020202020204" pitchFamily="34" charset="0"/>
            </a:endParaRPr>
          </a:p>
          <a:p>
            <a:pPr marL="457200" indent="-457200" algn="just">
              <a:buAutoNum type="arabicPeriod"/>
            </a:pPr>
            <a:r>
              <a:rPr lang="vi-VN" sz="2400" dirty="0">
                <a:solidFill>
                  <a:srgbClr val="0000CC"/>
                </a:solidFill>
                <a:latin typeface="Arial" panose="020B0604020202020204" pitchFamily="34" charset="0"/>
                <a:cs typeface="Arial" panose="020B0604020202020204" pitchFamily="34" charset="0"/>
              </a:rPr>
              <a:t>Tổng phân tích tế bào máu (</a:t>
            </a:r>
            <a:r>
              <a:rPr lang="vi-VN" sz="2400" dirty="0">
                <a:solidFill>
                  <a:srgbClr val="0000CC"/>
                </a:solidFill>
                <a:cs typeface="Arial" panose="020B0604020202020204" pitchFamily="34" charset="0"/>
              </a:rPr>
              <a:t>Hồng cầu lưới)</a:t>
            </a:r>
          </a:p>
          <a:p>
            <a:pPr marL="457200" indent="-457200" algn="just">
              <a:buFont typeface="Arial" panose="020B0604020202020204" pitchFamily="34" charset="0"/>
              <a:buAutoNum type="arabicPeriod"/>
            </a:pPr>
            <a:r>
              <a:rPr lang="vi-VN" sz="2400" dirty="0">
                <a:solidFill>
                  <a:srgbClr val="0000CC"/>
                </a:solidFill>
              </a:rPr>
              <a:t>Phết máu ngoại biên</a:t>
            </a:r>
          </a:p>
          <a:p>
            <a:pPr marL="457200" indent="-457200" algn="just">
              <a:buAutoNum type="arabicPeriod"/>
            </a:pPr>
            <a:r>
              <a:rPr lang="vi-VN" sz="2400" dirty="0">
                <a:solidFill>
                  <a:srgbClr val="0000CC"/>
                </a:solidFill>
                <a:latin typeface="Arial" panose="020B0604020202020204" pitchFamily="34" charset="0"/>
                <a:cs typeface="Arial" panose="020B0604020202020204" pitchFamily="34" charset="0"/>
              </a:rPr>
              <a:t>Tủy đồ</a:t>
            </a:r>
          </a:p>
          <a:p>
            <a:pPr marL="457200" indent="-457200" algn="just">
              <a:buAutoNum type="arabicPeriod"/>
            </a:pPr>
            <a:r>
              <a:rPr lang="vi-VN" sz="2400" dirty="0">
                <a:solidFill>
                  <a:srgbClr val="0000CC"/>
                </a:solidFill>
                <a:latin typeface="Arial" panose="020B0604020202020204" pitchFamily="34" charset="0"/>
                <a:cs typeface="Arial" panose="020B0604020202020204" pitchFamily="34" charset="0"/>
              </a:rPr>
              <a:t>Sinh thiết tủy xương</a:t>
            </a:r>
          </a:p>
          <a:p>
            <a:pPr marL="0" indent="0" algn="just">
              <a:buNone/>
            </a:pPr>
            <a:r>
              <a:rPr lang="vi-VN" sz="2400" b="1" dirty="0">
                <a:solidFill>
                  <a:srgbClr val="0000CC"/>
                </a:solidFill>
                <a:latin typeface="Arial" panose="020B0604020202020204" pitchFamily="34" charset="0"/>
                <a:cs typeface="Arial" panose="020B0604020202020204" pitchFamily="34" charset="0"/>
              </a:rPr>
              <a:t> </a:t>
            </a:r>
          </a:p>
        </p:txBody>
      </p:sp>
      <p:sp>
        <p:nvSpPr>
          <p:cNvPr id="4" name="Slide Number Placeholder 3"/>
          <p:cNvSpPr>
            <a:spLocks noGrp="1"/>
          </p:cNvSpPr>
          <p:nvPr>
            <p:ph type="sldNum" sz="quarter" idx="12"/>
          </p:nvPr>
        </p:nvSpPr>
        <p:spPr/>
        <p:txBody>
          <a:bodyPr/>
          <a:lstStyle/>
          <a:p>
            <a:fld id="{F29E24E3-7DF3-4851-83BC-07938BF2A0B3}" type="slidenum">
              <a:rPr lang="en-US" smtClean="0"/>
              <a:t>32</a:t>
            </a:fld>
            <a:endParaRPr lang="en-US"/>
          </a:p>
        </p:txBody>
      </p:sp>
    </p:spTree>
    <p:extLst>
      <p:ext uri="{BB962C8B-B14F-4D97-AF65-F5344CB8AC3E}">
        <p14:creationId xmlns:p14="http://schemas.microsoft.com/office/powerpoint/2010/main" val="2123576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fade">
                                      <p:cBhvr>
                                        <p:cTn id="11" dur="1000"/>
                                        <p:tgtEl>
                                          <p:spTgt spid="3">
                                            <p:txEl>
                                              <p:pRg st="4" end="4"/>
                                            </p:txEl>
                                          </p:spTgt>
                                        </p:tgtEl>
                                      </p:cBhvr>
                                    </p:animEffect>
                                    <p:anim calcmode="lin" valueType="num">
                                      <p:cBhvr>
                                        <p:cTn id="1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wipe(down)">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circle(in)">
                                      <p:cBhvr>
                                        <p:cTn id="23"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79" y="100598"/>
            <a:ext cx="7886700" cy="1325563"/>
          </a:xfrm>
        </p:spPr>
        <p:txBody>
          <a:bodyPr>
            <a:normAutofit/>
          </a:bodyPr>
          <a:lstStyle/>
          <a:p>
            <a:r>
              <a:rPr lang="vi-VN" sz="2400" b="1" dirty="0">
                <a:solidFill>
                  <a:srgbClr val="FF0000"/>
                </a:solidFill>
                <a:latin typeface="Arial" panose="020B0604020202020204" pitchFamily="34" charset="0"/>
                <a:cs typeface="Arial" panose="020B0604020202020204" pitchFamily="34" charset="0"/>
              </a:rPr>
              <a:t>1. Tổng phân tích tế bào máu </a:t>
            </a:r>
            <a:br>
              <a:rPr lang="vi-VN" sz="2400" b="1" dirty="0">
                <a:solidFill>
                  <a:srgbClr val="FF0000"/>
                </a:solidFill>
                <a:latin typeface="Arial" panose="020B0604020202020204" pitchFamily="34" charset="0"/>
                <a:cs typeface="Arial" panose="020B0604020202020204" pitchFamily="34" charset="0"/>
              </a:rPr>
            </a:br>
            <a:endParaRPr lang="vi-VN" sz="2400" b="1" dirty="0">
              <a:solidFill>
                <a:srgbClr val="FF0000"/>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33</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184316551"/>
              </p:ext>
            </p:extLst>
          </p:nvPr>
        </p:nvGraphicFramePr>
        <p:xfrm>
          <a:off x="27706" y="1219200"/>
          <a:ext cx="4578928" cy="4914442"/>
        </p:xfrm>
        <a:graphic>
          <a:graphicData uri="http://schemas.openxmlformats.org/drawingml/2006/table">
            <a:tbl>
              <a:tblPr firstRow="1" bandRow="1">
                <a:tableStyleId>{F2DE63D5-997A-4646-A377-4702673A728D}</a:tableStyleId>
              </a:tblPr>
              <a:tblGrid>
                <a:gridCol w="1510215">
                  <a:extLst>
                    <a:ext uri="{9D8B030D-6E8A-4147-A177-3AD203B41FA5}">
                      <a16:colId xmlns:a16="http://schemas.microsoft.com/office/drawing/2014/main" val="20000"/>
                    </a:ext>
                  </a:extLst>
                </a:gridCol>
                <a:gridCol w="158191">
                  <a:extLst>
                    <a:ext uri="{9D8B030D-6E8A-4147-A177-3AD203B41FA5}">
                      <a16:colId xmlns:a16="http://schemas.microsoft.com/office/drawing/2014/main" val="1357796412"/>
                    </a:ext>
                  </a:extLst>
                </a:gridCol>
                <a:gridCol w="1051022">
                  <a:extLst>
                    <a:ext uri="{9D8B030D-6E8A-4147-A177-3AD203B41FA5}">
                      <a16:colId xmlns:a16="http://schemas.microsoft.com/office/drawing/2014/main" val="3287111339"/>
                    </a:ext>
                  </a:extLst>
                </a:gridCol>
                <a:gridCol w="161696">
                  <a:extLst>
                    <a:ext uri="{9D8B030D-6E8A-4147-A177-3AD203B41FA5}">
                      <a16:colId xmlns:a16="http://schemas.microsoft.com/office/drawing/2014/main" val="20002"/>
                    </a:ext>
                  </a:extLst>
                </a:gridCol>
                <a:gridCol w="1697804">
                  <a:extLst>
                    <a:ext uri="{9D8B030D-6E8A-4147-A177-3AD203B41FA5}">
                      <a16:colId xmlns:a16="http://schemas.microsoft.com/office/drawing/2014/main" val="1271466718"/>
                    </a:ext>
                  </a:extLst>
                </a:gridCol>
              </a:tblGrid>
              <a:tr h="585743">
                <a:tc>
                  <a:txBody>
                    <a:bodyPr/>
                    <a:lstStyle/>
                    <a:p>
                      <a:pPr marL="0" marR="0" indent="0" algn="ctr">
                        <a:lnSpc>
                          <a:spcPct val="100000"/>
                        </a:lnSpc>
                        <a:spcBef>
                          <a:spcPts val="0"/>
                        </a:spcBef>
                        <a:spcAft>
                          <a:spcPts val="0"/>
                        </a:spcAft>
                      </a:pPr>
                      <a:r>
                        <a:rPr lang="en-US" sz="1800" dirty="0">
                          <a:solidFill>
                            <a:srgbClr val="FFFF00"/>
                          </a:solidFill>
                          <a:effectLst/>
                          <a:latin typeface="Arial" panose="020B0604020202020204" pitchFamily="34" charset="0"/>
                          <a:cs typeface="Arial" panose="020B0604020202020204" pitchFamily="34" charset="0"/>
                        </a:rPr>
                        <a:t>Chỉ</a:t>
                      </a:r>
                      <a:r>
                        <a:rPr lang="en-US" sz="1800" baseline="0" dirty="0">
                          <a:solidFill>
                            <a:srgbClr val="FFFF00"/>
                          </a:solidFill>
                          <a:effectLst/>
                          <a:latin typeface="Arial" panose="020B0604020202020204" pitchFamily="34" charset="0"/>
                          <a:cs typeface="Arial" panose="020B0604020202020204" pitchFamily="34" charset="0"/>
                        </a:rPr>
                        <a:t> </a:t>
                      </a:r>
                      <a:r>
                        <a:rPr lang="en-US" sz="1800" dirty="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3">
                  <a:txBody>
                    <a:bodyPr/>
                    <a:lstStyle/>
                    <a:p>
                      <a:pPr marL="0" marR="0" indent="0" algn="ctr">
                        <a:lnSpc>
                          <a:spcPct val="100000"/>
                        </a:lnSpc>
                        <a:spcBef>
                          <a:spcPts val="0"/>
                        </a:spcBef>
                        <a:spcAft>
                          <a:spcPts val="0"/>
                        </a:spcAft>
                        <a:tabLst>
                          <a:tab pos="287020" algn="l"/>
                        </a:tabLst>
                      </a:pPr>
                      <a:r>
                        <a:rPr lang="en-US" sz="1800" dirty="0">
                          <a:solidFill>
                            <a:srgbClr val="FFFF00"/>
                          </a:solidFill>
                          <a:effectLst/>
                          <a:latin typeface="Arial" panose="020B0604020202020204" pitchFamily="34" charset="0"/>
                          <a:cs typeface="Arial" panose="020B0604020202020204" pitchFamily="34" charset="0"/>
                        </a:rPr>
                        <a:t>Kết quả</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pPr marL="0" marR="0" indent="0" algn="ctr">
                        <a:lnSpc>
                          <a:spcPct val="100000"/>
                        </a:lnSpc>
                        <a:spcBef>
                          <a:spcPts val="0"/>
                        </a:spcBef>
                        <a:spcAft>
                          <a:spcPts val="0"/>
                        </a:spcAft>
                      </a:pP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a:solidFill>
                            <a:srgbClr val="FFFF00"/>
                          </a:solidFill>
                          <a:effectLst/>
                          <a:latin typeface="Arial" panose="020B0604020202020204" pitchFamily="34" charset="0"/>
                          <a:cs typeface="Arial" panose="020B0604020202020204" pitchFamily="34" charset="0"/>
                        </a:rPr>
                        <a:t>GT bình 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0"/>
                  </a:ext>
                </a:extLst>
              </a:tr>
              <a:tr h="395594">
                <a:tc gridSpan="5">
                  <a:txBody>
                    <a:bodyPr/>
                    <a:lstStyle/>
                    <a:p>
                      <a:pPr marL="0" marR="0" indent="0" algn="ctr">
                        <a:lnSpc>
                          <a:spcPct val="150000"/>
                        </a:lnSpc>
                        <a:spcBef>
                          <a:spcPts val="0"/>
                        </a:spcBef>
                        <a:spcAft>
                          <a:spcPts val="0"/>
                        </a:spcAft>
                      </a:pPr>
                      <a:endParaRPr lang="en-US" sz="1800" b="1"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endParaRPr lang="vi-VN"/>
                    </a:p>
                  </a:txBody>
                  <a:tcPr/>
                </a:tc>
                <a:tc hMerge="1">
                  <a:txBody>
                    <a:bodyPr/>
                    <a:lstStyle/>
                    <a:p>
                      <a:endParaRPr lang="en-US"/>
                    </a:p>
                  </a:txBody>
                  <a:tcPr/>
                </a:tc>
                <a:tc hMerge="1">
                  <a:txBody>
                    <a:bodyPr/>
                    <a:lstStyle/>
                    <a:p>
                      <a:endParaRPr lang="vi-VN"/>
                    </a:p>
                  </a:txBody>
                  <a:tcPr/>
                </a:tc>
                <a:extLst>
                  <a:ext uri="{0D108BD9-81ED-4DB2-BD59-A6C34878D82A}">
                    <a16:rowId xmlns:a16="http://schemas.microsoft.com/office/drawing/2014/main" val="10001"/>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RBC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a:solidFill>
                            <a:srgbClr val="0000CC"/>
                          </a:solidFill>
                          <a:effectLst/>
                          <a:latin typeface="Arial" panose="020B0604020202020204" pitchFamily="34" charset="0"/>
                          <a:cs typeface="Arial" panose="020B0604020202020204" pitchFamily="34" charset="0"/>
                        </a:rPr>
                        <a:t>2,25</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4,2 – 5,4</a:t>
                      </a:r>
                      <a:r>
                        <a:rPr lang="vi-VN" sz="1800" b="0" dirty="0">
                          <a:solidFill>
                            <a:srgbClr val="0000CC"/>
                          </a:solidFill>
                          <a:effectLst/>
                          <a:latin typeface="Arial" panose="020B0604020202020204" pitchFamily="34" charset="0"/>
                          <a:cs typeface="Arial" panose="020B0604020202020204" pitchFamily="34" charset="0"/>
                        </a:rPr>
                        <a:t> G/L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2"/>
                  </a:ext>
                </a:extLst>
              </a:tr>
              <a:tr h="439308">
                <a:tc gridSpan="2">
                  <a:txBody>
                    <a:bodyPr/>
                    <a:lstStyle/>
                    <a:p>
                      <a:pPr marL="0" marR="0" indent="360045" algn="l">
                        <a:lnSpc>
                          <a:spcPct val="150000"/>
                        </a:lnSpc>
                        <a:spcBef>
                          <a:spcPts val="0"/>
                        </a:spcBef>
                        <a:spcAft>
                          <a:spcPts val="0"/>
                        </a:spcAft>
                      </a:pPr>
                      <a:r>
                        <a:rPr lang="en-US" sz="1800" b="1" dirty="0" err="1">
                          <a:solidFill>
                            <a:srgbClr val="0000CC"/>
                          </a:solidFill>
                          <a:effectLst/>
                          <a:latin typeface="Arial" panose="020B0604020202020204" pitchFamily="34" charset="0"/>
                          <a:cs typeface="Arial" panose="020B0604020202020204" pitchFamily="34" charset="0"/>
                        </a:rPr>
                        <a:t>Hb</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a:solidFill>
                            <a:srgbClr val="0000CC"/>
                          </a:solidFill>
                          <a:effectLst/>
                          <a:latin typeface="Arial" panose="020B0604020202020204" pitchFamily="34" charset="0"/>
                          <a:cs typeface="Arial" panose="020B0604020202020204" pitchFamily="34" charset="0"/>
                        </a:rPr>
                        <a:t>6,7</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12 – 16</a:t>
                      </a:r>
                      <a:r>
                        <a:rPr lang="vi-VN" sz="1800" b="0" dirty="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3"/>
                  </a:ext>
                </a:extLst>
              </a:tr>
              <a:tr h="439308">
                <a:tc gridSpan="2">
                  <a:txBody>
                    <a:bodyPr/>
                    <a:lstStyle/>
                    <a:p>
                      <a:pPr marL="0" marR="0" indent="360045" algn="l">
                        <a:lnSpc>
                          <a:spcPct val="150000"/>
                        </a:lnSpc>
                        <a:spcBef>
                          <a:spcPts val="0"/>
                        </a:spcBef>
                        <a:spcAft>
                          <a:spcPts val="0"/>
                        </a:spcAft>
                      </a:pPr>
                      <a:r>
                        <a:rPr lang="en-US" sz="1800" b="1" dirty="0" err="1">
                          <a:solidFill>
                            <a:srgbClr val="0000CC"/>
                          </a:solidFill>
                          <a:effectLst/>
                          <a:latin typeface="Arial" panose="020B0604020202020204" pitchFamily="34" charset="0"/>
                          <a:cs typeface="Arial" panose="020B0604020202020204" pitchFamily="34" charset="0"/>
                        </a:rPr>
                        <a:t>Hct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a:solidFill>
                            <a:srgbClr val="0000CC"/>
                          </a:solidFill>
                          <a:effectLst/>
                          <a:latin typeface="Arial" panose="020B0604020202020204" pitchFamily="34" charset="0"/>
                          <a:cs typeface="Arial" panose="020B0604020202020204" pitchFamily="34" charset="0"/>
                        </a:rPr>
                        <a:t>21,3</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37 – 52</a:t>
                      </a:r>
                      <a:r>
                        <a:rPr lang="vi-VN" sz="1800" b="0" dirty="0">
                          <a:solidFill>
                            <a:srgbClr val="0000CC"/>
                          </a:solidFill>
                          <a:effectLst/>
                          <a:latin typeface="Arial" panose="020B0604020202020204" pitchFamily="34" charset="0"/>
                          <a:cs typeface="Arial" panose="020B0604020202020204" pitchFamily="34" charset="0"/>
                        </a:rPr>
                        <a:t> %</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4"/>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MCV</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90</a:t>
                      </a: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80 – 99</a:t>
                      </a:r>
                      <a:r>
                        <a:rPr lang="vi-VN" sz="1800" b="0" dirty="0">
                          <a:solidFill>
                            <a:srgbClr val="0000CC"/>
                          </a:solidFill>
                          <a:effectLst/>
                          <a:latin typeface="Arial" panose="020B0604020202020204" pitchFamily="34" charset="0"/>
                          <a:cs typeface="Arial" panose="020B0604020202020204" pitchFamily="34" charset="0"/>
                        </a:rPr>
                        <a:t> fL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5"/>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a:solidFill>
                            <a:srgbClr val="0000CC"/>
                          </a:solidFill>
                          <a:effectLst/>
                          <a:latin typeface="Arial" panose="020B0604020202020204" pitchFamily="34" charset="0"/>
                          <a:cs typeface="Arial" panose="020B0604020202020204" pitchFamily="34" charset="0"/>
                        </a:rPr>
                        <a:t>30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27 – 31</a:t>
                      </a:r>
                      <a:r>
                        <a:rPr lang="vi-VN" sz="1800" b="0" dirty="0">
                          <a:solidFill>
                            <a:srgbClr val="0000CC"/>
                          </a:solidFill>
                          <a:effectLst/>
                          <a:latin typeface="Arial" panose="020B0604020202020204" pitchFamily="34" charset="0"/>
                          <a:cs typeface="Arial" panose="020B0604020202020204" pitchFamily="34" charset="0"/>
                        </a:rPr>
                        <a:t> pg</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6"/>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MCHC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a:solidFill>
                            <a:srgbClr val="0000CC"/>
                          </a:solidFill>
                          <a:effectLst/>
                          <a:latin typeface="Arial" panose="020B0604020202020204" pitchFamily="34" charset="0"/>
                          <a:cs typeface="Arial" panose="020B0604020202020204" pitchFamily="34" charset="0"/>
                        </a:rPr>
                        <a:t>34</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32 – 36</a:t>
                      </a:r>
                      <a:r>
                        <a:rPr lang="vi-VN" sz="1800" b="0" dirty="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7"/>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PLT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vi-VN" sz="1800" b="1" dirty="0">
                          <a:solidFill>
                            <a:srgbClr val="0000CC"/>
                          </a:solidFill>
                          <a:effectLst/>
                          <a:latin typeface="Arial" panose="020B0604020202020204" pitchFamily="34" charset="0"/>
                          <a:ea typeface="+mn-ea"/>
                          <a:cs typeface="Arial" panose="020B0604020202020204" pitchFamily="34" charset="0"/>
                        </a:rPr>
                        <a:t>16</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150 – 400</a:t>
                      </a:r>
                      <a:r>
                        <a:rPr lang="vi-VN" sz="1800" dirty="0">
                          <a:solidFill>
                            <a:srgbClr val="0000CC"/>
                          </a:solidFill>
                          <a:effectLst/>
                          <a:latin typeface="Arial" panose="020B0604020202020204" pitchFamily="34" charset="0"/>
                          <a:cs typeface="Arial" panose="020B0604020202020204" pitchFamily="34" charset="0"/>
                        </a:rPr>
                        <a:t>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8"/>
                  </a:ext>
                </a:extLst>
              </a:tr>
              <a:tr h="439308">
                <a:tc gridSpan="2">
                  <a:txBody>
                    <a:bodyPr/>
                    <a:lstStyle/>
                    <a:p>
                      <a:pPr marL="0" marR="0" indent="360045" algn="l">
                        <a:lnSpc>
                          <a:spcPct val="150000"/>
                        </a:lnSpc>
                        <a:spcBef>
                          <a:spcPts val="0"/>
                        </a:spcBef>
                        <a:spcAft>
                          <a:spcPts val="0"/>
                        </a:spcAft>
                      </a:pPr>
                      <a:r>
                        <a:rPr lang="vi-VN"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HC</a:t>
                      </a:r>
                      <a:r>
                        <a:rPr lang="vi-VN" sz="1800" b="1" baseline="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 lưới</a:t>
                      </a:r>
                    </a:p>
                    <a:p>
                      <a:pPr marL="0" marR="0" indent="360045" algn="l">
                        <a:lnSpc>
                          <a:spcPct val="150000"/>
                        </a:lnSpc>
                        <a:spcBef>
                          <a:spcPts val="0"/>
                        </a:spcBef>
                        <a:spcAft>
                          <a:spcPts val="0"/>
                        </a:spcAft>
                      </a:pP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1</a:t>
                      </a:r>
                      <a:r>
                        <a:rPr lang="en-US" sz="20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 </a:t>
                      </a:r>
                      <a:endParaRPr lang="vi-VN" sz="20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22.5 </a:t>
                      </a:r>
                      <a:endParaRPr lang="en-US" sz="20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vi-VN"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0,5 – 2 %</a:t>
                      </a:r>
                    </a:p>
                    <a:p>
                      <a:pPr marL="0" marR="0" indent="0" algn="ctr">
                        <a:lnSpc>
                          <a:spcPct val="150000"/>
                        </a:lnSpc>
                        <a:spcBef>
                          <a:spcPts val="0"/>
                        </a:spcBef>
                        <a:spcAft>
                          <a:spcPts val="0"/>
                        </a:spcAft>
                      </a:pPr>
                      <a:r>
                        <a:rPr lang="vi-VN"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25</a:t>
                      </a:r>
                      <a:r>
                        <a:rPr lang="vi-VN" sz="1800" baseline="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 – 75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3069258781"/>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558063890"/>
              </p:ext>
            </p:extLst>
          </p:nvPr>
        </p:nvGraphicFramePr>
        <p:xfrm>
          <a:off x="4606634" y="763375"/>
          <a:ext cx="4537366" cy="5958100"/>
        </p:xfrm>
        <a:graphic>
          <a:graphicData uri="http://schemas.openxmlformats.org/drawingml/2006/table">
            <a:tbl>
              <a:tblPr firstRow="1" bandRow="1">
                <a:tableStyleId>{F2DE63D5-997A-4646-A377-4702673A728D}</a:tableStyleId>
              </a:tblPr>
              <a:tblGrid>
                <a:gridCol w="1737721">
                  <a:extLst>
                    <a:ext uri="{9D8B030D-6E8A-4147-A177-3AD203B41FA5}">
                      <a16:colId xmlns:a16="http://schemas.microsoft.com/office/drawing/2014/main" val="20000"/>
                    </a:ext>
                  </a:extLst>
                </a:gridCol>
                <a:gridCol w="1207990">
                  <a:extLst>
                    <a:ext uri="{9D8B030D-6E8A-4147-A177-3AD203B41FA5}">
                      <a16:colId xmlns:a16="http://schemas.microsoft.com/office/drawing/2014/main" val="20001"/>
                    </a:ext>
                  </a:extLst>
                </a:gridCol>
                <a:gridCol w="1591655">
                  <a:extLst>
                    <a:ext uri="{9D8B030D-6E8A-4147-A177-3AD203B41FA5}">
                      <a16:colId xmlns:a16="http://schemas.microsoft.com/office/drawing/2014/main" val="20002"/>
                    </a:ext>
                  </a:extLst>
                </a:gridCol>
              </a:tblGrid>
              <a:tr h="880865">
                <a:tc>
                  <a:txBody>
                    <a:bodyPr/>
                    <a:lstStyle/>
                    <a:p>
                      <a:pPr marL="0" marR="0" indent="0" algn="ctr">
                        <a:lnSpc>
                          <a:spcPct val="100000"/>
                        </a:lnSpc>
                        <a:spcBef>
                          <a:spcPts val="0"/>
                        </a:spcBef>
                        <a:spcAft>
                          <a:spcPts val="0"/>
                        </a:spcAft>
                      </a:pPr>
                      <a:r>
                        <a:rPr lang="en-US" sz="1800" dirty="0">
                          <a:solidFill>
                            <a:srgbClr val="FFFF00"/>
                          </a:solidFill>
                          <a:effectLst/>
                          <a:latin typeface="Arial" panose="020B0604020202020204" pitchFamily="34" charset="0"/>
                          <a:cs typeface="Arial" panose="020B0604020202020204" pitchFamily="34" charset="0"/>
                        </a:rPr>
                        <a:t>Chỉ 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tabLst>
                          <a:tab pos="287020" algn="l"/>
                        </a:tabLst>
                      </a:pPr>
                      <a:r>
                        <a:rPr lang="en-US" sz="1800" dirty="0" err="1">
                          <a:solidFill>
                            <a:srgbClr val="FFFF00"/>
                          </a:solidFill>
                          <a:effectLst/>
                          <a:latin typeface="Arial" panose="020B0604020202020204" pitchFamily="34" charset="0"/>
                          <a:cs typeface="Arial" panose="020B0604020202020204" pitchFamily="34" charset="0"/>
                        </a:rPr>
                        <a:t>Kết</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quả</a:t>
                      </a:r>
                      <a:r>
                        <a:rPr lang="en-US" sz="1800" dirty="0">
                          <a:solidFill>
                            <a:srgbClr val="FFFF00"/>
                          </a:solidFill>
                          <a:effectLst/>
                          <a:latin typeface="Arial" panose="020B0604020202020204" pitchFamily="34" charset="0"/>
                          <a:cs typeface="Arial" panose="020B0604020202020204" pitchFamily="34" charset="0"/>
                        </a:rPr>
                        <a:t> BN</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err="1">
                          <a:solidFill>
                            <a:srgbClr val="FFFF00"/>
                          </a:solidFill>
                          <a:effectLst/>
                          <a:latin typeface="Arial" panose="020B0604020202020204" pitchFamily="34" charset="0"/>
                          <a:cs typeface="Arial" panose="020B0604020202020204" pitchFamily="34" charset="0"/>
                        </a:rPr>
                        <a:t>Giá</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trị</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bình</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0"/>
                  </a:ext>
                </a:extLst>
              </a:tr>
              <a:tr h="642315">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WBC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cs typeface="Arial" panose="020B0604020202020204" pitchFamily="34" charset="0"/>
                        </a:rPr>
                        <a:t>3.0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5,2 – 10,0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1"/>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%NEUT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cs typeface="Arial" panose="020B0604020202020204" pitchFamily="34" charset="0"/>
                        </a:rPr>
                        <a:t>30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40 – 74 %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2"/>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%LYMPH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ea typeface="+mn-ea"/>
                          <a:cs typeface="Arial" panose="020B0604020202020204" pitchFamily="34" charset="0"/>
                        </a:rPr>
                        <a:t>60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19 – 48 %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3"/>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%MONO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ea typeface="+mn-ea"/>
                          <a:cs typeface="Arial" panose="020B0604020202020204" pitchFamily="34" charset="0"/>
                        </a:rPr>
                        <a:t>5,4</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3,4 – 9 %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4"/>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%ESO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cs typeface="Arial" panose="020B0604020202020204" pitchFamily="34" charset="0"/>
                        </a:rPr>
                        <a:t>3,3</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 7 %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5"/>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%BASO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ea typeface="+mn-ea"/>
                          <a:cs typeface="Arial" panose="020B0604020202020204" pitchFamily="34" charset="0"/>
                        </a:rPr>
                        <a:t>1,3</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 1,5 %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6"/>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#NEUT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ea typeface="+mn-ea"/>
                          <a:cs typeface="Arial" panose="020B0604020202020204" pitchFamily="34" charset="0"/>
                        </a:rPr>
                        <a:t>0.9</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1,7 – 7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7"/>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#LYMPH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cs typeface="Arial" panose="020B0604020202020204" pitchFamily="34" charset="0"/>
                        </a:rPr>
                        <a:t>1,8</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1,0 – 4,0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8"/>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#MONO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0,16</a:t>
                      </a: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0,1 – 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9"/>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#ESO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ea typeface="+mn-ea"/>
                          <a:cs typeface="Arial" panose="020B0604020202020204" pitchFamily="34" charset="0"/>
                        </a:rPr>
                        <a:t>0,</a:t>
                      </a:r>
                      <a:r>
                        <a:rPr lang="en-US" sz="1800" b="1" baseline="0" dirty="0">
                          <a:solidFill>
                            <a:srgbClr val="0000CC"/>
                          </a:solidFill>
                          <a:effectLst/>
                          <a:latin typeface="Arial" panose="020B0604020202020204" pitchFamily="34" charset="0"/>
                          <a:ea typeface="+mn-ea"/>
                          <a:cs typeface="Arial" panose="020B0604020202020204" pitchFamily="34" charset="0"/>
                        </a:rPr>
                        <a:t>1</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 0,5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10"/>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#BASO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a:solidFill>
                            <a:srgbClr val="0000CC"/>
                          </a:solidFill>
                          <a:effectLst/>
                          <a:latin typeface="Arial" panose="020B0604020202020204" pitchFamily="34" charset="0"/>
                          <a:ea typeface="+mn-ea"/>
                          <a:cs typeface="Arial" panose="020B0604020202020204" pitchFamily="34" charset="0"/>
                        </a:rPr>
                        <a:t>0,04</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 0,1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5071645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838200"/>
            <a:ext cx="8610600" cy="4351338"/>
          </a:xfrm>
        </p:spPr>
        <p:txBody>
          <a:bodyPr>
            <a:normAutofit/>
          </a:bodyPr>
          <a:lstStyle/>
          <a:p>
            <a:pPr marL="0" indent="0">
              <a:buNone/>
            </a:pPr>
            <a:r>
              <a:rPr lang="vi-VN" sz="2400" b="1" u="sng" dirty="0">
                <a:solidFill>
                  <a:srgbClr val="0000CC"/>
                </a:solidFill>
              </a:rPr>
              <a:t>CÂU HỎI 10</a:t>
            </a:r>
            <a:r>
              <a:rPr lang="vi-VN" sz="2400" b="1" dirty="0">
                <a:solidFill>
                  <a:srgbClr val="0000CC"/>
                </a:solidFill>
              </a:rPr>
              <a:t>: </a:t>
            </a:r>
          </a:p>
          <a:p>
            <a:pPr marL="0" indent="0">
              <a:buNone/>
            </a:pPr>
            <a:r>
              <a:rPr lang="vi-VN" sz="2400" b="1" dirty="0">
                <a:solidFill>
                  <a:srgbClr val="FF0066"/>
                </a:solidFill>
              </a:rPr>
              <a:t>Phân tích kết quả Tổng phân tích tế bào máu và cho biết chẩn đoán phù hợp nhất với người bệnh này là gì?</a:t>
            </a:r>
          </a:p>
        </p:txBody>
      </p:sp>
      <p:sp>
        <p:nvSpPr>
          <p:cNvPr id="4" name="Slide Number Placeholder 3"/>
          <p:cNvSpPr>
            <a:spLocks noGrp="1"/>
          </p:cNvSpPr>
          <p:nvPr>
            <p:ph type="sldNum" sz="quarter" idx="12"/>
          </p:nvPr>
        </p:nvSpPr>
        <p:spPr/>
        <p:txBody>
          <a:bodyPr/>
          <a:lstStyle/>
          <a:p>
            <a:fld id="{F29E24E3-7DF3-4851-83BC-07938BF2A0B3}" type="slidenum">
              <a:rPr lang="en-US" smtClean="0"/>
              <a:t>34</a:t>
            </a:fld>
            <a:endParaRPr lang="en-US"/>
          </a:p>
        </p:txBody>
      </p:sp>
    </p:spTree>
    <p:extLst>
      <p:ext uri="{BB962C8B-B14F-4D97-AF65-F5344CB8AC3E}">
        <p14:creationId xmlns:p14="http://schemas.microsoft.com/office/powerpoint/2010/main" val="1155080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79" y="100598"/>
            <a:ext cx="7886700" cy="1325563"/>
          </a:xfrm>
        </p:spPr>
        <p:txBody>
          <a:bodyPr>
            <a:normAutofit/>
          </a:bodyPr>
          <a:lstStyle/>
          <a:p>
            <a:r>
              <a:rPr lang="vi-VN" sz="2400" b="1" u="sng" dirty="0">
                <a:solidFill>
                  <a:srgbClr val="FF0000"/>
                </a:solidFill>
                <a:latin typeface="Arial" panose="020B0604020202020204" pitchFamily="34" charset="0"/>
                <a:cs typeface="Arial" panose="020B0604020202020204" pitchFamily="34" charset="0"/>
              </a:rPr>
              <a:t>1. Tổng phân tích tế bào máu</a:t>
            </a:r>
            <a:r>
              <a:rPr lang="vi-VN" sz="2400" b="1" dirty="0">
                <a:solidFill>
                  <a:srgbClr val="FF0000"/>
                </a:solidFill>
                <a:latin typeface="Arial" panose="020B0604020202020204" pitchFamily="34" charset="0"/>
                <a:cs typeface="Arial" panose="020B0604020202020204" pitchFamily="34" charset="0"/>
              </a:rPr>
              <a:t> </a:t>
            </a:r>
            <a:br>
              <a:rPr lang="vi-VN" sz="2400" b="1" u="sng" dirty="0">
                <a:solidFill>
                  <a:srgbClr val="FF0000"/>
                </a:solidFill>
                <a:latin typeface="Arial" panose="020B0604020202020204" pitchFamily="34" charset="0"/>
                <a:cs typeface="Arial" panose="020B0604020202020204" pitchFamily="34" charset="0"/>
              </a:rPr>
            </a:br>
            <a:endParaRPr lang="vi-VN" sz="2400" b="1" u="sng" dirty="0">
              <a:solidFill>
                <a:srgbClr val="FF0000"/>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35</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3883636427"/>
              </p:ext>
            </p:extLst>
          </p:nvPr>
        </p:nvGraphicFramePr>
        <p:xfrm>
          <a:off x="27706" y="1219200"/>
          <a:ext cx="4578928" cy="4913870"/>
        </p:xfrm>
        <a:graphic>
          <a:graphicData uri="http://schemas.openxmlformats.org/drawingml/2006/table">
            <a:tbl>
              <a:tblPr firstRow="1" bandRow="1">
                <a:tableStyleId>{F2DE63D5-997A-4646-A377-4702673A728D}</a:tableStyleId>
              </a:tblPr>
              <a:tblGrid>
                <a:gridCol w="1510215">
                  <a:extLst>
                    <a:ext uri="{9D8B030D-6E8A-4147-A177-3AD203B41FA5}">
                      <a16:colId xmlns:a16="http://schemas.microsoft.com/office/drawing/2014/main" val="20000"/>
                    </a:ext>
                  </a:extLst>
                </a:gridCol>
                <a:gridCol w="158191">
                  <a:extLst>
                    <a:ext uri="{9D8B030D-6E8A-4147-A177-3AD203B41FA5}">
                      <a16:colId xmlns:a16="http://schemas.microsoft.com/office/drawing/2014/main" val="1357796412"/>
                    </a:ext>
                  </a:extLst>
                </a:gridCol>
                <a:gridCol w="1051022">
                  <a:extLst>
                    <a:ext uri="{9D8B030D-6E8A-4147-A177-3AD203B41FA5}">
                      <a16:colId xmlns:a16="http://schemas.microsoft.com/office/drawing/2014/main" val="3287111339"/>
                    </a:ext>
                  </a:extLst>
                </a:gridCol>
                <a:gridCol w="161696">
                  <a:extLst>
                    <a:ext uri="{9D8B030D-6E8A-4147-A177-3AD203B41FA5}">
                      <a16:colId xmlns:a16="http://schemas.microsoft.com/office/drawing/2014/main" val="20002"/>
                    </a:ext>
                  </a:extLst>
                </a:gridCol>
                <a:gridCol w="1697804">
                  <a:extLst>
                    <a:ext uri="{9D8B030D-6E8A-4147-A177-3AD203B41FA5}">
                      <a16:colId xmlns:a16="http://schemas.microsoft.com/office/drawing/2014/main" val="1271466718"/>
                    </a:ext>
                  </a:extLst>
                </a:gridCol>
              </a:tblGrid>
              <a:tr h="585743">
                <a:tc>
                  <a:txBody>
                    <a:bodyPr/>
                    <a:lstStyle/>
                    <a:p>
                      <a:pPr marL="0" marR="0" indent="0" algn="ctr">
                        <a:lnSpc>
                          <a:spcPct val="100000"/>
                        </a:lnSpc>
                        <a:spcBef>
                          <a:spcPts val="0"/>
                        </a:spcBef>
                        <a:spcAft>
                          <a:spcPts val="0"/>
                        </a:spcAft>
                      </a:pPr>
                      <a:r>
                        <a:rPr lang="en-US" sz="1800" dirty="0">
                          <a:solidFill>
                            <a:srgbClr val="FFFF00"/>
                          </a:solidFill>
                          <a:effectLst/>
                          <a:latin typeface="Arial" panose="020B0604020202020204" pitchFamily="34" charset="0"/>
                          <a:cs typeface="Arial" panose="020B0604020202020204" pitchFamily="34" charset="0"/>
                        </a:rPr>
                        <a:t>Chỉ</a:t>
                      </a:r>
                      <a:r>
                        <a:rPr lang="en-US" sz="1800" baseline="0" dirty="0">
                          <a:solidFill>
                            <a:srgbClr val="FFFF00"/>
                          </a:solidFill>
                          <a:effectLst/>
                          <a:latin typeface="Arial" panose="020B0604020202020204" pitchFamily="34" charset="0"/>
                          <a:cs typeface="Arial" panose="020B0604020202020204" pitchFamily="34" charset="0"/>
                        </a:rPr>
                        <a:t> </a:t>
                      </a:r>
                      <a:r>
                        <a:rPr lang="en-US" sz="1800" dirty="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3">
                  <a:txBody>
                    <a:bodyPr/>
                    <a:lstStyle/>
                    <a:p>
                      <a:pPr marL="0" marR="0" indent="0" algn="ctr">
                        <a:lnSpc>
                          <a:spcPct val="100000"/>
                        </a:lnSpc>
                        <a:spcBef>
                          <a:spcPts val="0"/>
                        </a:spcBef>
                        <a:spcAft>
                          <a:spcPts val="0"/>
                        </a:spcAft>
                        <a:tabLst>
                          <a:tab pos="287020" algn="l"/>
                        </a:tabLst>
                      </a:pPr>
                      <a:r>
                        <a:rPr lang="en-US" sz="1800" dirty="0">
                          <a:solidFill>
                            <a:srgbClr val="FFFF00"/>
                          </a:solidFill>
                          <a:effectLst/>
                          <a:latin typeface="Arial" panose="020B0604020202020204" pitchFamily="34" charset="0"/>
                          <a:cs typeface="Arial" panose="020B0604020202020204" pitchFamily="34" charset="0"/>
                        </a:rPr>
                        <a:t>Kết quả</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pPr marL="0" marR="0" indent="0" algn="ctr">
                        <a:lnSpc>
                          <a:spcPct val="100000"/>
                        </a:lnSpc>
                        <a:spcBef>
                          <a:spcPts val="0"/>
                        </a:spcBef>
                        <a:spcAft>
                          <a:spcPts val="0"/>
                        </a:spcAft>
                      </a:pP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a:solidFill>
                            <a:srgbClr val="FFFF00"/>
                          </a:solidFill>
                          <a:effectLst/>
                          <a:latin typeface="Arial" panose="020B0604020202020204" pitchFamily="34" charset="0"/>
                          <a:cs typeface="Arial" panose="020B0604020202020204" pitchFamily="34" charset="0"/>
                        </a:rPr>
                        <a:t>GT bình 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0"/>
                  </a:ext>
                </a:extLst>
              </a:tr>
              <a:tr h="395594">
                <a:tc gridSpan="5">
                  <a:txBody>
                    <a:bodyPr/>
                    <a:lstStyle/>
                    <a:p>
                      <a:pPr marL="0" marR="0" indent="0" algn="ctr">
                        <a:lnSpc>
                          <a:spcPct val="150000"/>
                        </a:lnSpc>
                        <a:spcBef>
                          <a:spcPts val="0"/>
                        </a:spcBef>
                        <a:spcAft>
                          <a:spcPts val="0"/>
                        </a:spcAft>
                      </a:pPr>
                      <a:endParaRPr lang="en-US" sz="1800" b="1"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endParaRPr lang="vi-VN"/>
                    </a:p>
                  </a:txBody>
                  <a:tcPr/>
                </a:tc>
                <a:tc hMerge="1">
                  <a:txBody>
                    <a:bodyPr/>
                    <a:lstStyle/>
                    <a:p>
                      <a:endParaRPr lang="en-US"/>
                    </a:p>
                  </a:txBody>
                  <a:tcPr/>
                </a:tc>
                <a:tc hMerge="1">
                  <a:txBody>
                    <a:bodyPr/>
                    <a:lstStyle/>
                    <a:p>
                      <a:endParaRPr lang="vi-VN"/>
                    </a:p>
                  </a:txBody>
                  <a:tcPr/>
                </a:tc>
                <a:extLst>
                  <a:ext uri="{0D108BD9-81ED-4DB2-BD59-A6C34878D82A}">
                    <a16:rowId xmlns:a16="http://schemas.microsoft.com/office/drawing/2014/main" val="10001"/>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RBC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en-US" sz="2000" b="1" dirty="0">
                          <a:solidFill>
                            <a:srgbClr val="FF0000"/>
                          </a:solidFill>
                          <a:effectLst/>
                          <a:latin typeface="Arial" panose="020B0604020202020204" pitchFamily="34" charset="0"/>
                          <a:cs typeface="Arial" panose="020B0604020202020204" pitchFamily="34" charset="0"/>
                        </a:rPr>
                        <a:t>2,25 </a:t>
                      </a:r>
                      <a:r>
                        <a:rPr lang="en-US"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4,2 – 5,4</a:t>
                      </a:r>
                      <a:r>
                        <a:rPr lang="vi-VN" sz="1800" b="0" dirty="0">
                          <a:solidFill>
                            <a:srgbClr val="0000CC"/>
                          </a:solidFill>
                          <a:effectLst/>
                          <a:latin typeface="Arial" panose="020B0604020202020204" pitchFamily="34" charset="0"/>
                          <a:cs typeface="Arial" panose="020B0604020202020204" pitchFamily="34" charset="0"/>
                        </a:rPr>
                        <a:t> T/L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2"/>
                  </a:ext>
                </a:extLst>
              </a:tr>
              <a:tr h="439308">
                <a:tc gridSpan="2">
                  <a:txBody>
                    <a:bodyPr/>
                    <a:lstStyle/>
                    <a:p>
                      <a:pPr marL="0" marR="0" indent="360045" algn="l">
                        <a:lnSpc>
                          <a:spcPct val="150000"/>
                        </a:lnSpc>
                        <a:spcBef>
                          <a:spcPts val="0"/>
                        </a:spcBef>
                        <a:spcAft>
                          <a:spcPts val="0"/>
                        </a:spcAft>
                      </a:pPr>
                      <a:r>
                        <a:rPr lang="en-US" sz="1800" b="1" dirty="0" err="1">
                          <a:solidFill>
                            <a:srgbClr val="0000CC"/>
                          </a:solidFill>
                          <a:effectLst/>
                          <a:latin typeface="Arial" panose="020B0604020202020204" pitchFamily="34" charset="0"/>
                          <a:cs typeface="Arial" panose="020B0604020202020204" pitchFamily="34" charset="0"/>
                        </a:rPr>
                        <a:t>Hb</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en-US" sz="2000" b="1" dirty="0">
                          <a:solidFill>
                            <a:srgbClr val="FF0000"/>
                          </a:solidFill>
                          <a:effectLst/>
                          <a:latin typeface="Arial" panose="020B0604020202020204" pitchFamily="34" charset="0"/>
                          <a:cs typeface="Arial" panose="020B0604020202020204" pitchFamily="34" charset="0"/>
                        </a:rPr>
                        <a:t>6,7 </a:t>
                      </a:r>
                      <a:r>
                        <a:rPr lang="en-US"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12 – 16</a:t>
                      </a:r>
                      <a:r>
                        <a:rPr lang="vi-VN" sz="1800" b="0" dirty="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3"/>
                  </a:ext>
                </a:extLst>
              </a:tr>
              <a:tr h="439308">
                <a:tc gridSpan="2">
                  <a:txBody>
                    <a:bodyPr/>
                    <a:lstStyle/>
                    <a:p>
                      <a:pPr marL="0" marR="0" indent="360045" algn="l">
                        <a:lnSpc>
                          <a:spcPct val="150000"/>
                        </a:lnSpc>
                        <a:spcBef>
                          <a:spcPts val="0"/>
                        </a:spcBef>
                        <a:spcAft>
                          <a:spcPts val="0"/>
                        </a:spcAft>
                      </a:pPr>
                      <a:r>
                        <a:rPr lang="en-US" sz="1800" b="1" dirty="0" err="1">
                          <a:solidFill>
                            <a:srgbClr val="0000CC"/>
                          </a:solidFill>
                          <a:effectLst/>
                          <a:latin typeface="Arial" panose="020B0604020202020204" pitchFamily="34" charset="0"/>
                          <a:cs typeface="Arial" panose="020B0604020202020204" pitchFamily="34" charset="0"/>
                        </a:rPr>
                        <a:t>Hct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en-US" sz="2000" b="1" dirty="0">
                          <a:solidFill>
                            <a:srgbClr val="FF0000"/>
                          </a:solidFill>
                          <a:effectLst/>
                          <a:latin typeface="Arial" panose="020B0604020202020204" pitchFamily="34" charset="0"/>
                          <a:cs typeface="Arial" panose="020B0604020202020204" pitchFamily="34" charset="0"/>
                        </a:rPr>
                        <a:t>21,3 </a:t>
                      </a:r>
                      <a:r>
                        <a:rPr lang="en-US"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37 – 52</a:t>
                      </a:r>
                      <a:r>
                        <a:rPr lang="vi-VN" sz="1800" b="0" dirty="0">
                          <a:solidFill>
                            <a:srgbClr val="0000CC"/>
                          </a:solidFill>
                          <a:effectLst/>
                          <a:latin typeface="Arial" panose="020B0604020202020204" pitchFamily="34" charset="0"/>
                          <a:cs typeface="Arial" panose="020B0604020202020204" pitchFamily="34" charset="0"/>
                        </a:rPr>
                        <a:t> %</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4"/>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MCV</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90</a:t>
                      </a: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80 – 99</a:t>
                      </a:r>
                      <a:r>
                        <a:rPr lang="vi-VN" sz="1800" b="0" dirty="0">
                          <a:solidFill>
                            <a:srgbClr val="0000CC"/>
                          </a:solidFill>
                          <a:effectLst/>
                          <a:latin typeface="Arial" panose="020B0604020202020204" pitchFamily="34" charset="0"/>
                          <a:cs typeface="Arial" panose="020B0604020202020204" pitchFamily="34" charset="0"/>
                        </a:rPr>
                        <a:t> fL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5"/>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2000" b="0" dirty="0">
                          <a:solidFill>
                            <a:srgbClr val="0000CC"/>
                          </a:solidFill>
                          <a:effectLst/>
                          <a:latin typeface="Arial" panose="020B0604020202020204" pitchFamily="34" charset="0"/>
                          <a:cs typeface="Arial" panose="020B0604020202020204" pitchFamily="34" charset="0"/>
                        </a:rPr>
                        <a:t>30</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27 – 31</a:t>
                      </a:r>
                      <a:r>
                        <a:rPr lang="vi-VN" sz="1800" b="0" dirty="0">
                          <a:solidFill>
                            <a:srgbClr val="0000CC"/>
                          </a:solidFill>
                          <a:effectLst/>
                          <a:latin typeface="Arial" panose="020B0604020202020204" pitchFamily="34" charset="0"/>
                          <a:cs typeface="Arial" panose="020B0604020202020204" pitchFamily="34" charset="0"/>
                        </a:rPr>
                        <a:t> pg</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6"/>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MCHC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2000" b="0" dirty="0">
                          <a:solidFill>
                            <a:srgbClr val="0000CC"/>
                          </a:solidFill>
                          <a:effectLst/>
                          <a:latin typeface="Arial" panose="020B0604020202020204" pitchFamily="34" charset="0"/>
                          <a:cs typeface="Arial" panose="020B0604020202020204" pitchFamily="34" charset="0"/>
                        </a:rPr>
                        <a:t>34</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32 – 36</a:t>
                      </a:r>
                      <a:r>
                        <a:rPr lang="vi-VN" sz="1800" b="0" dirty="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7"/>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PLT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a:solidFill>
                            <a:srgbClr val="FF0000"/>
                          </a:solidFill>
                          <a:effectLst/>
                          <a:latin typeface="Arial" panose="020B0604020202020204" pitchFamily="34" charset="0"/>
                          <a:ea typeface="+mn-ea"/>
                          <a:cs typeface="Arial" panose="020B0604020202020204" pitchFamily="34" charset="0"/>
                        </a:rPr>
                        <a:t>16</a:t>
                      </a:r>
                      <a:r>
                        <a:rPr lang="en-US" sz="2000" b="1" dirty="0">
                          <a:solidFill>
                            <a:srgbClr val="FF0000"/>
                          </a:solidFill>
                          <a:effectLst/>
                          <a:latin typeface="Arial" panose="020B0604020202020204" pitchFamily="34" charset="0"/>
                          <a:ea typeface="+mn-ea"/>
                          <a:cs typeface="Arial" panose="020B0604020202020204" pitchFamily="34" charset="0"/>
                        </a:rPr>
                        <a:t> </a:t>
                      </a:r>
                      <a:r>
                        <a:rPr lang="en-US"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150 – 400</a:t>
                      </a:r>
                      <a:r>
                        <a:rPr lang="vi-VN" sz="1800" dirty="0">
                          <a:solidFill>
                            <a:srgbClr val="0000CC"/>
                          </a:solidFill>
                          <a:effectLst/>
                          <a:latin typeface="Arial" panose="020B0604020202020204" pitchFamily="34" charset="0"/>
                          <a:cs typeface="Arial" panose="020B0604020202020204" pitchFamily="34" charset="0"/>
                        </a:rPr>
                        <a:t>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10008"/>
                  </a:ext>
                </a:extLst>
              </a:tr>
              <a:tr h="439308">
                <a:tc gridSpan="2">
                  <a:txBody>
                    <a:bodyPr/>
                    <a:lstStyle/>
                    <a:p>
                      <a:pPr marL="0" marR="0" indent="360045" algn="l">
                        <a:lnSpc>
                          <a:spcPct val="150000"/>
                        </a:lnSpc>
                        <a:spcBef>
                          <a:spcPts val="0"/>
                        </a:spcBef>
                        <a:spcAft>
                          <a:spcPts val="0"/>
                        </a:spcAft>
                      </a:pPr>
                      <a:r>
                        <a:rPr lang="vi-VN"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HC</a:t>
                      </a:r>
                      <a:r>
                        <a:rPr lang="vi-VN" sz="1800" b="1" baseline="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 lưới</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1</a:t>
                      </a:r>
                      <a:r>
                        <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 </a:t>
                      </a:r>
                      <a:r>
                        <a:rPr lang="en-US"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vi-VN"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22.5 </a:t>
                      </a:r>
                      <a:r>
                        <a:rPr lang="en-US"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vi-VN"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0,5 – 2 %</a:t>
                      </a:r>
                    </a:p>
                    <a:p>
                      <a:pPr marL="0" marR="0" indent="0" algn="ctr">
                        <a:lnSpc>
                          <a:spcPct val="150000"/>
                        </a:lnSpc>
                        <a:spcBef>
                          <a:spcPts val="0"/>
                        </a:spcBef>
                        <a:spcAft>
                          <a:spcPts val="0"/>
                        </a:spcAft>
                      </a:pPr>
                      <a:r>
                        <a:rPr lang="vi-VN"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25</a:t>
                      </a:r>
                      <a:r>
                        <a:rPr lang="vi-VN" sz="1800" baseline="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 – 75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a16="http://schemas.microsoft.com/office/drawing/2014/main" val="3069258781"/>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422910465"/>
              </p:ext>
            </p:extLst>
          </p:nvPr>
        </p:nvGraphicFramePr>
        <p:xfrm>
          <a:off x="4606634" y="763375"/>
          <a:ext cx="4537366" cy="5958100"/>
        </p:xfrm>
        <a:graphic>
          <a:graphicData uri="http://schemas.openxmlformats.org/drawingml/2006/table">
            <a:tbl>
              <a:tblPr firstRow="1" bandRow="1">
                <a:tableStyleId>{F2DE63D5-997A-4646-A377-4702673A728D}</a:tableStyleId>
              </a:tblPr>
              <a:tblGrid>
                <a:gridCol w="1737721">
                  <a:extLst>
                    <a:ext uri="{9D8B030D-6E8A-4147-A177-3AD203B41FA5}">
                      <a16:colId xmlns:a16="http://schemas.microsoft.com/office/drawing/2014/main" val="20000"/>
                    </a:ext>
                  </a:extLst>
                </a:gridCol>
                <a:gridCol w="1207990">
                  <a:extLst>
                    <a:ext uri="{9D8B030D-6E8A-4147-A177-3AD203B41FA5}">
                      <a16:colId xmlns:a16="http://schemas.microsoft.com/office/drawing/2014/main" val="20001"/>
                    </a:ext>
                  </a:extLst>
                </a:gridCol>
                <a:gridCol w="1591655">
                  <a:extLst>
                    <a:ext uri="{9D8B030D-6E8A-4147-A177-3AD203B41FA5}">
                      <a16:colId xmlns:a16="http://schemas.microsoft.com/office/drawing/2014/main" val="20002"/>
                    </a:ext>
                  </a:extLst>
                </a:gridCol>
              </a:tblGrid>
              <a:tr h="880865">
                <a:tc>
                  <a:txBody>
                    <a:bodyPr/>
                    <a:lstStyle/>
                    <a:p>
                      <a:pPr marL="0" marR="0" indent="0" algn="ctr">
                        <a:lnSpc>
                          <a:spcPct val="100000"/>
                        </a:lnSpc>
                        <a:spcBef>
                          <a:spcPts val="0"/>
                        </a:spcBef>
                        <a:spcAft>
                          <a:spcPts val="0"/>
                        </a:spcAft>
                      </a:pPr>
                      <a:r>
                        <a:rPr lang="en-US" sz="1800" dirty="0">
                          <a:solidFill>
                            <a:srgbClr val="FFFF00"/>
                          </a:solidFill>
                          <a:effectLst/>
                          <a:latin typeface="Arial" panose="020B0604020202020204" pitchFamily="34" charset="0"/>
                          <a:cs typeface="Arial" panose="020B0604020202020204" pitchFamily="34" charset="0"/>
                        </a:rPr>
                        <a:t>Chỉ 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tabLst>
                          <a:tab pos="287020" algn="l"/>
                        </a:tabLst>
                      </a:pPr>
                      <a:r>
                        <a:rPr lang="en-US" sz="1800" dirty="0" err="1">
                          <a:solidFill>
                            <a:srgbClr val="FFFF00"/>
                          </a:solidFill>
                          <a:effectLst/>
                          <a:latin typeface="Arial" panose="020B0604020202020204" pitchFamily="34" charset="0"/>
                          <a:cs typeface="Arial" panose="020B0604020202020204" pitchFamily="34" charset="0"/>
                        </a:rPr>
                        <a:t>Kết</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quả</a:t>
                      </a:r>
                      <a:r>
                        <a:rPr lang="en-US" sz="1800" dirty="0">
                          <a:solidFill>
                            <a:srgbClr val="FFFF00"/>
                          </a:solidFill>
                          <a:effectLst/>
                          <a:latin typeface="Arial" panose="020B0604020202020204" pitchFamily="34" charset="0"/>
                          <a:cs typeface="Arial" panose="020B0604020202020204" pitchFamily="34" charset="0"/>
                        </a:rPr>
                        <a:t> BN</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err="1">
                          <a:solidFill>
                            <a:srgbClr val="FFFF00"/>
                          </a:solidFill>
                          <a:effectLst/>
                          <a:latin typeface="Arial" panose="020B0604020202020204" pitchFamily="34" charset="0"/>
                          <a:cs typeface="Arial" panose="020B0604020202020204" pitchFamily="34" charset="0"/>
                        </a:rPr>
                        <a:t>Giá</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trị</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bình</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0"/>
                  </a:ext>
                </a:extLst>
              </a:tr>
              <a:tr h="642315">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WBC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defTabSz="685800" rtl="0" eaLnBrk="1" fontAlgn="auto" latinLnBrk="0" hangingPunct="1">
                        <a:lnSpc>
                          <a:spcPct val="115000"/>
                        </a:lnSpc>
                        <a:spcBef>
                          <a:spcPts val="0"/>
                        </a:spcBef>
                        <a:spcAft>
                          <a:spcPts val="0"/>
                        </a:spcAft>
                        <a:buClrTx/>
                        <a:buSzTx/>
                        <a:buFontTx/>
                        <a:buNone/>
                        <a:tabLst>
                          <a:tab pos="287020" algn="l"/>
                        </a:tabLst>
                        <a:defRPr/>
                      </a:pPr>
                      <a:r>
                        <a:rPr lang="en-US" sz="2000" b="1" dirty="0">
                          <a:solidFill>
                            <a:srgbClr val="FF0000"/>
                          </a:solidFill>
                          <a:effectLst/>
                          <a:latin typeface="Arial" panose="020B0604020202020204" pitchFamily="34" charset="0"/>
                          <a:cs typeface="Arial" panose="020B0604020202020204" pitchFamily="34" charset="0"/>
                        </a:rPr>
                        <a:t>3.0 </a:t>
                      </a:r>
                      <a:r>
                        <a:rPr lang="en-US"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5,2 – 10,0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1"/>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%NEUT</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1" dirty="0">
                          <a:solidFill>
                            <a:srgbClr val="FF0000"/>
                          </a:solidFill>
                          <a:effectLst/>
                          <a:latin typeface="Arial" panose="020B0604020202020204" pitchFamily="34" charset="0"/>
                          <a:cs typeface="Arial" panose="020B0604020202020204" pitchFamily="34" charset="0"/>
                        </a:rPr>
                        <a:t>30 </a:t>
                      </a:r>
                      <a:r>
                        <a:rPr lang="en-US"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40 – 74 %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2"/>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%LYMPH</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1" dirty="0">
                          <a:solidFill>
                            <a:srgbClr val="FF0000"/>
                          </a:solidFill>
                          <a:effectLst/>
                          <a:latin typeface="Arial" panose="020B0604020202020204" pitchFamily="34" charset="0"/>
                          <a:ea typeface="+mn-ea"/>
                          <a:cs typeface="Arial" panose="020B0604020202020204" pitchFamily="34" charset="0"/>
                        </a:rPr>
                        <a:t>60 </a:t>
                      </a:r>
                      <a:r>
                        <a:rPr lang="en-US" sz="2000" b="1" dirty="0">
                          <a:solidFill>
                            <a:srgbClr val="FF0000"/>
                          </a:solidFill>
                          <a:effectLst/>
                          <a:latin typeface="Arial" panose="020B0604020202020204" pitchFamily="34" charset="0"/>
                          <a:ea typeface="+mn-ea"/>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19 – 48 %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3"/>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%MONO</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a:solidFill>
                            <a:srgbClr val="00B050"/>
                          </a:solidFill>
                          <a:effectLst/>
                          <a:latin typeface="Arial" panose="020B0604020202020204" pitchFamily="34" charset="0"/>
                          <a:ea typeface="+mn-ea"/>
                          <a:cs typeface="Arial" panose="020B0604020202020204" pitchFamily="34" charset="0"/>
                        </a:rPr>
                        <a:t>5,4</a:t>
                      </a:r>
                      <a:endParaRPr lang="en-US" sz="2000" b="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3,4 – 9 %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4"/>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%ESO</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a:solidFill>
                            <a:srgbClr val="00B050"/>
                          </a:solidFill>
                          <a:effectLst/>
                          <a:latin typeface="Arial" panose="020B0604020202020204" pitchFamily="34" charset="0"/>
                          <a:cs typeface="Arial" panose="020B0604020202020204" pitchFamily="34" charset="0"/>
                        </a:rPr>
                        <a:t>3,3</a:t>
                      </a:r>
                      <a:endParaRPr lang="en-US" sz="2000" b="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0 – 7 %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5"/>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%BASO</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a:solidFill>
                            <a:srgbClr val="00B050"/>
                          </a:solidFill>
                          <a:effectLst/>
                          <a:latin typeface="Arial" panose="020B0604020202020204" pitchFamily="34" charset="0"/>
                          <a:ea typeface="+mn-ea"/>
                          <a:cs typeface="Arial" panose="020B0604020202020204" pitchFamily="34" charset="0"/>
                        </a:rPr>
                        <a:t>1,3</a:t>
                      </a:r>
                      <a:endParaRPr lang="en-US" sz="2000" b="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0 – 1,5 %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6"/>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#NEUT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defTabSz="685800" rtl="0" eaLnBrk="1" fontAlgn="auto" latinLnBrk="0" hangingPunct="1">
                        <a:lnSpc>
                          <a:spcPct val="115000"/>
                        </a:lnSpc>
                        <a:spcBef>
                          <a:spcPts val="0"/>
                        </a:spcBef>
                        <a:spcAft>
                          <a:spcPts val="0"/>
                        </a:spcAft>
                        <a:buClrTx/>
                        <a:buSzTx/>
                        <a:buFontTx/>
                        <a:buNone/>
                        <a:tabLst>
                          <a:tab pos="287020" algn="l"/>
                        </a:tabLst>
                        <a:defRPr/>
                      </a:pPr>
                      <a:r>
                        <a:rPr lang="en-US" sz="2000" b="1" dirty="0">
                          <a:solidFill>
                            <a:srgbClr val="FF0000"/>
                          </a:solidFill>
                          <a:effectLst/>
                          <a:latin typeface="Arial" panose="020B0604020202020204" pitchFamily="34" charset="0"/>
                          <a:ea typeface="+mn-ea"/>
                          <a:cs typeface="Arial" panose="020B0604020202020204" pitchFamily="34" charset="0"/>
                        </a:rPr>
                        <a:t>0.9 </a:t>
                      </a:r>
                      <a:r>
                        <a:rPr lang="en-US"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1,7 – 7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7"/>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#LYMPH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1" dirty="0">
                          <a:solidFill>
                            <a:srgbClr val="0000CC"/>
                          </a:solidFill>
                          <a:effectLst/>
                          <a:latin typeface="Arial" panose="020B0604020202020204" pitchFamily="34" charset="0"/>
                          <a:cs typeface="Arial" panose="020B0604020202020204" pitchFamily="34" charset="0"/>
                        </a:rPr>
                        <a:t>1,8</a:t>
                      </a:r>
                      <a:endParaRPr lang="en-US" sz="20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1,0 – 4,0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8"/>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#MONO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rPr>
                        <a:t>0,16</a:t>
                      </a: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0,1 – 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09"/>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#ESO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a:solidFill>
                            <a:srgbClr val="0000CC"/>
                          </a:solidFill>
                          <a:effectLst/>
                          <a:latin typeface="Arial" panose="020B0604020202020204" pitchFamily="34" charset="0"/>
                          <a:ea typeface="+mn-ea"/>
                          <a:cs typeface="Arial" panose="020B0604020202020204" pitchFamily="34" charset="0"/>
                        </a:rPr>
                        <a:t>0,</a:t>
                      </a:r>
                      <a:r>
                        <a:rPr lang="en-US" sz="2000" b="0" baseline="0" dirty="0">
                          <a:solidFill>
                            <a:srgbClr val="0000CC"/>
                          </a:solidFill>
                          <a:effectLst/>
                          <a:latin typeface="Arial" panose="020B0604020202020204" pitchFamily="34" charset="0"/>
                          <a:ea typeface="+mn-ea"/>
                          <a:cs typeface="Arial" panose="020B0604020202020204" pitchFamily="34" charset="0"/>
                        </a:rPr>
                        <a:t>1</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 0,5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10"/>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#BASO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a:solidFill>
                            <a:srgbClr val="0000CC"/>
                          </a:solidFill>
                          <a:effectLst/>
                          <a:latin typeface="Arial" panose="020B0604020202020204" pitchFamily="34" charset="0"/>
                          <a:ea typeface="+mn-ea"/>
                          <a:cs typeface="Arial" panose="020B0604020202020204" pitchFamily="34" charset="0"/>
                        </a:rPr>
                        <a:t>0,04</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 0,1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3135320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12724"/>
            <a:ext cx="8839200" cy="6492876"/>
          </a:xfrm>
        </p:spPr>
        <p:txBody>
          <a:bodyPr>
            <a:normAutofit fontScale="92500" lnSpcReduction="20000"/>
          </a:bodyPr>
          <a:lstStyle/>
          <a:p>
            <a:r>
              <a:rPr lang="vi-VN" sz="2400" b="1" u="sng" dirty="0">
                <a:solidFill>
                  <a:srgbClr val="0000CC"/>
                </a:solidFill>
              </a:rPr>
              <a:t>CÂU HỎI 10</a:t>
            </a:r>
            <a:r>
              <a:rPr lang="vi-VN" sz="2400" b="1" dirty="0">
                <a:solidFill>
                  <a:srgbClr val="0000CC"/>
                </a:solidFill>
              </a:rPr>
              <a:t>:  </a:t>
            </a:r>
          </a:p>
          <a:p>
            <a:pPr marL="0" indent="0" algn="just">
              <a:buNone/>
            </a:pPr>
            <a:r>
              <a:rPr lang="vi-VN" sz="2400" b="1" dirty="0">
                <a:solidFill>
                  <a:srgbClr val="0000CC"/>
                </a:solidFill>
              </a:rPr>
              <a:t>Phân tích kết quả Tổng phân tích tế bào máu và cho biết chẩn đoán phù hợp nhất:</a:t>
            </a:r>
          </a:p>
          <a:p>
            <a:pPr algn="just"/>
            <a:r>
              <a:rPr lang="vi-VN" sz="2400" b="1" dirty="0">
                <a:solidFill>
                  <a:srgbClr val="FF0066"/>
                </a:solidFill>
              </a:rPr>
              <a:t>Dòng hồng cầu: </a:t>
            </a:r>
          </a:p>
          <a:p>
            <a:pPr algn="just">
              <a:buFontTx/>
              <a:buChar char="-"/>
            </a:pPr>
            <a:r>
              <a:rPr lang="vi-VN" sz="2400" dirty="0">
                <a:solidFill>
                  <a:srgbClr val="0000CC"/>
                </a:solidFill>
              </a:rPr>
              <a:t>Giảm số lượng hồng cầu, giảm dung tích hồng cầu, giảm lượng huyết sắc tố, hồng cầu lưới.</a:t>
            </a:r>
          </a:p>
          <a:p>
            <a:pPr algn="just">
              <a:buFontTx/>
              <a:buChar char="-"/>
            </a:pPr>
            <a:r>
              <a:rPr lang="vi-VN" sz="2400" dirty="0">
                <a:solidFill>
                  <a:srgbClr val="0000CC"/>
                </a:solidFill>
              </a:rPr>
              <a:t>Các chỉ số MCV-MCH-MCHC bình thường</a:t>
            </a:r>
          </a:p>
          <a:p>
            <a:pPr algn="just">
              <a:buFontTx/>
              <a:buChar char="-"/>
            </a:pPr>
            <a:r>
              <a:rPr lang="vi-VN" sz="2400" dirty="0">
                <a:solidFill>
                  <a:srgbClr val="0000CC"/>
                </a:solidFill>
              </a:rPr>
              <a:t>Mức độ: nặng (Qui luật số 2)</a:t>
            </a:r>
          </a:p>
          <a:p>
            <a:pPr algn="just">
              <a:buFontTx/>
              <a:buChar char="-"/>
            </a:pPr>
            <a:r>
              <a:rPr lang="vi-VN" sz="2400" dirty="0">
                <a:solidFill>
                  <a:srgbClr val="0000CC"/>
                </a:solidFill>
              </a:rPr>
              <a:t>Chỉ số hồng cầu lưới hiệu chỉnh: 0.4 (&lt; 2)</a:t>
            </a:r>
          </a:p>
          <a:p>
            <a:pPr algn="just"/>
            <a:r>
              <a:rPr lang="vi-VN" sz="2400" b="1" dirty="0">
                <a:solidFill>
                  <a:srgbClr val="FF0066"/>
                </a:solidFill>
              </a:rPr>
              <a:t>Dòng bạch cầu: </a:t>
            </a:r>
          </a:p>
          <a:p>
            <a:pPr algn="just">
              <a:buFontTx/>
              <a:buChar char="-"/>
            </a:pPr>
            <a:r>
              <a:rPr lang="vi-VN" sz="2400" dirty="0">
                <a:solidFill>
                  <a:srgbClr val="0000CC"/>
                </a:solidFill>
              </a:rPr>
              <a:t>Số lượng bạch cầu tổng và bạch cầu đa nhân trung tính giảm mức độ trung bình</a:t>
            </a:r>
          </a:p>
          <a:p>
            <a:pPr algn="just">
              <a:buFontTx/>
              <a:buChar char="-"/>
            </a:pPr>
            <a:r>
              <a:rPr lang="vi-VN" sz="2400" dirty="0">
                <a:solidFill>
                  <a:srgbClr val="0000CC"/>
                </a:solidFill>
              </a:rPr>
              <a:t>Tỉ lệ các thành phần tế bào: tăng tỉ lệ bạch cầu lympho, giảm tỉ lệ bạch cầu đa nhân trung tính </a:t>
            </a:r>
          </a:p>
          <a:p>
            <a:pPr algn="just">
              <a:buFontTx/>
              <a:buChar char="-"/>
            </a:pPr>
            <a:r>
              <a:rPr lang="vi-VN" sz="2400" dirty="0">
                <a:solidFill>
                  <a:srgbClr val="0000CC"/>
                </a:solidFill>
              </a:rPr>
              <a:t>Không ghi nhận các tế bào bạch cầu bất thường</a:t>
            </a:r>
          </a:p>
          <a:p>
            <a:pPr algn="just"/>
            <a:r>
              <a:rPr lang="vi-VN" sz="2400" b="1" dirty="0">
                <a:solidFill>
                  <a:srgbClr val="FF0066"/>
                </a:solidFill>
              </a:rPr>
              <a:t>Tiểu cầu: </a:t>
            </a:r>
            <a:r>
              <a:rPr lang="vi-VN" sz="2400" dirty="0">
                <a:solidFill>
                  <a:srgbClr val="0000CC"/>
                </a:solidFill>
              </a:rPr>
              <a:t> Số lượng giảm mức độ nặng</a:t>
            </a:r>
          </a:p>
          <a:p>
            <a:pPr marL="0" indent="0" algn="just">
              <a:buNone/>
            </a:pPr>
            <a:r>
              <a:rPr lang="vi-VN" sz="2400" dirty="0">
                <a:solidFill>
                  <a:srgbClr val="0000CC"/>
                </a:solidFill>
              </a:rPr>
              <a:t>   KL: thiếu máu mức độ nặng, đẳng sắc đẳng bào, tủy xương không tăng sinh đáp ứng với tình trạng thiếu máu; giảm bạch cầu hạt mức độ trung bình; giảm tiểu cầu mức độ nặng; nghĩ nhiều đến bệnh suy tủy xương.</a:t>
            </a:r>
          </a:p>
          <a:p>
            <a:pPr marL="0" indent="0" algn="just">
              <a:buNone/>
            </a:pPr>
            <a:endParaRPr lang="vi-VN" sz="2400"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36</a:t>
            </a:fld>
            <a:endParaRPr lang="en-US"/>
          </a:p>
        </p:txBody>
      </p:sp>
      <p:sp>
        <p:nvSpPr>
          <p:cNvPr id="2" name="Right Arrow 1"/>
          <p:cNvSpPr/>
          <p:nvPr/>
        </p:nvSpPr>
        <p:spPr>
          <a:xfrm>
            <a:off x="0" y="5257800"/>
            <a:ext cx="304800" cy="1177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15791821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763000" cy="6400800"/>
          </a:xfrm>
        </p:spPr>
        <p:txBody>
          <a:bodyPr>
            <a:normAutofit/>
          </a:bodyPr>
          <a:lstStyle/>
          <a:p>
            <a:pPr marL="0" indent="0">
              <a:buNone/>
            </a:pPr>
            <a:r>
              <a:rPr lang="vi-VN" sz="2400" b="1" u="sng" dirty="0">
                <a:solidFill>
                  <a:srgbClr val="FF0066"/>
                </a:solidFill>
              </a:rPr>
              <a:t>2. Phết máu ngoại biên</a:t>
            </a:r>
            <a:r>
              <a:rPr lang="vi-VN" sz="2400" b="1" dirty="0">
                <a:solidFill>
                  <a:srgbClr val="FF0066"/>
                </a:solidFill>
              </a:rPr>
              <a:t> </a:t>
            </a:r>
          </a:p>
          <a:p>
            <a:pPr marL="0" indent="0">
              <a:buNone/>
            </a:pPr>
            <a:r>
              <a:rPr lang="vi-VN" sz="2400" b="1" dirty="0">
                <a:solidFill>
                  <a:srgbClr val="FF0066"/>
                </a:solidFill>
              </a:rPr>
              <a:t> </a:t>
            </a:r>
          </a:p>
        </p:txBody>
      </p:sp>
      <p:sp>
        <p:nvSpPr>
          <p:cNvPr id="4" name="Slide Number Placeholder 3"/>
          <p:cNvSpPr>
            <a:spLocks noGrp="1"/>
          </p:cNvSpPr>
          <p:nvPr>
            <p:ph type="sldNum" sz="quarter" idx="12"/>
          </p:nvPr>
        </p:nvSpPr>
        <p:spPr/>
        <p:txBody>
          <a:bodyPr/>
          <a:lstStyle/>
          <a:p>
            <a:fld id="{F29E24E3-7DF3-4851-83BC-07938BF2A0B3}" type="slidenum">
              <a:rPr lang="en-US" smtClean="0"/>
              <a:t>37</a:t>
            </a:fld>
            <a:endParaRPr lang="en-US"/>
          </a:p>
        </p:txBody>
      </p:sp>
      <p:graphicFrame>
        <p:nvGraphicFramePr>
          <p:cNvPr id="2" name="Table 1"/>
          <p:cNvGraphicFramePr>
            <a:graphicFrameLocks noGrp="1"/>
          </p:cNvGraphicFramePr>
          <p:nvPr>
            <p:extLst>
              <p:ext uri="{D42A27DB-BD31-4B8C-83A1-F6EECF244321}">
                <p14:modId xmlns:p14="http://schemas.microsoft.com/office/powerpoint/2010/main" val="2294636477"/>
              </p:ext>
            </p:extLst>
          </p:nvPr>
        </p:nvGraphicFramePr>
        <p:xfrm>
          <a:off x="304800" y="777240"/>
          <a:ext cx="7391400" cy="2644524"/>
        </p:xfrm>
        <a:graphic>
          <a:graphicData uri="http://schemas.openxmlformats.org/drawingml/2006/table">
            <a:tbl>
              <a:tblPr firstRow="1" firstCol="1" bandRow="1">
                <a:tableStyleId>{5C22544A-7EE6-4342-B048-85BDC9FD1C3A}</a:tableStyleId>
              </a:tblPr>
              <a:tblGrid>
                <a:gridCol w="5087588">
                  <a:extLst>
                    <a:ext uri="{9D8B030D-6E8A-4147-A177-3AD203B41FA5}">
                      <a16:colId xmlns:a16="http://schemas.microsoft.com/office/drawing/2014/main" val="2304212886"/>
                    </a:ext>
                  </a:extLst>
                </a:gridCol>
                <a:gridCol w="2303812">
                  <a:extLst>
                    <a:ext uri="{9D8B030D-6E8A-4147-A177-3AD203B41FA5}">
                      <a16:colId xmlns:a16="http://schemas.microsoft.com/office/drawing/2014/main" val="1330445042"/>
                    </a:ext>
                  </a:extLst>
                </a:gridCol>
              </a:tblGrid>
              <a:tr h="425037">
                <a:tc>
                  <a:txBody>
                    <a:bodyPr/>
                    <a:lstStyle/>
                    <a:p>
                      <a:pPr algn="just">
                        <a:lnSpc>
                          <a:spcPct val="150000"/>
                        </a:lnSpc>
                        <a:spcAft>
                          <a:spcPts val="0"/>
                        </a:spcAft>
                      </a:pPr>
                      <a:r>
                        <a:rPr lang="vi-VN" sz="2200" dirty="0">
                          <a:effectLst/>
                          <a:latin typeface="Arial" panose="020B0604020202020204" pitchFamily="34" charset="0"/>
                          <a:ea typeface="Calibri" panose="020F0502020204030204" pitchFamily="34" charset="0"/>
                          <a:cs typeface="Arial" panose="020B0604020202020204" pitchFamily="34" charset="0"/>
                        </a:rPr>
                        <a:t>Thành</a:t>
                      </a:r>
                      <a:r>
                        <a:rPr lang="vi-VN" sz="2200" baseline="0" dirty="0">
                          <a:effectLst/>
                          <a:latin typeface="Arial" panose="020B0604020202020204" pitchFamily="34" charset="0"/>
                          <a:ea typeface="Calibri" panose="020F0502020204030204" pitchFamily="34" charset="0"/>
                          <a:cs typeface="Arial" panose="020B0604020202020204" pitchFamily="34" charset="0"/>
                        </a:rPr>
                        <a:t> phần bạch cầu</a:t>
                      </a:r>
                    </a:p>
                  </a:txBody>
                  <a:tcPr marL="68580" marR="68580" marT="0" marB="0"/>
                </a:tc>
                <a:tc>
                  <a:txBody>
                    <a:bodyPr/>
                    <a:lstStyle/>
                    <a:p>
                      <a:pPr algn="ctr">
                        <a:lnSpc>
                          <a:spcPct val="150000"/>
                        </a:lnSpc>
                        <a:spcAft>
                          <a:spcPts val="0"/>
                        </a:spcAft>
                      </a:pPr>
                      <a:r>
                        <a:rPr lang="vi-VN" sz="2200" dirty="0">
                          <a:solidFill>
                            <a:schemeClr val="bg1"/>
                          </a:solidFill>
                          <a:effectLst/>
                          <a:latin typeface="Arial" panose="020B0604020202020204" pitchFamily="34" charset="0"/>
                          <a:ea typeface="Calibri" panose="020F0502020204030204" pitchFamily="34" charset="0"/>
                          <a:cs typeface="Arial" panose="020B0604020202020204" pitchFamily="34" charset="0"/>
                        </a:rPr>
                        <a:t>Tỉ lệ</a:t>
                      </a:r>
                      <a:r>
                        <a:rPr lang="en-US" sz="2200" dirty="0">
                          <a:solidFill>
                            <a:schemeClr val="bg1"/>
                          </a:solidFill>
                          <a:effectLst/>
                          <a:latin typeface="Arial" panose="020B0604020202020204" pitchFamily="34" charset="0"/>
                          <a:ea typeface="Calibri" panose="020F0502020204030204" pitchFamily="34" charset="0"/>
                          <a:cs typeface="Arial" panose="020B0604020202020204" pitchFamily="34" charset="0"/>
                        </a:rPr>
                        <a:t> (%)</a:t>
                      </a:r>
                      <a:endParaRPr lang="vi-VN" sz="22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53060720"/>
                  </a:ext>
                </a:extLst>
              </a:tr>
              <a:tr h="393115">
                <a:tc>
                  <a:txBody>
                    <a:bodyPr/>
                    <a:lstStyle/>
                    <a:p>
                      <a:pPr algn="just">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Bạch cầu hạt đa nhân trung tính</a:t>
                      </a:r>
                    </a:p>
                  </a:txBody>
                  <a:tcPr marL="68580" marR="68580" marT="0" marB="0">
                    <a:solidFill>
                      <a:srgbClr val="FFFFCC"/>
                    </a:solidFill>
                  </a:tcPr>
                </a:tc>
                <a:tc>
                  <a:txBody>
                    <a:bodyPr/>
                    <a:lstStyle/>
                    <a:p>
                      <a:pPr algn="ctr">
                        <a:lnSpc>
                          <a:spcPct val="150000"/>
                        </a:lnSpc>
                        <a:spcAft>
                          <a:spcPts val="0"/>
                        </a:spcAft>
                      </a:pPr>
                      <a:r>
                        <a:rPr lang="en-US" sz="2200" b="0" dirty="0">
                          <a:solidFill>
                            <a:srgbClr val="002060"/>
                          </a:solidFill>
                          <a:effectLst/>
                          <a:latin typeface="Arial" panose="020B0604020202020204" pitchFamily="34" charset="0"/>
                          <a:cs typeface="Arial" panose="020B0604020202020204" pitchFamily="34" charset="0"/>
                        </a:rPr>
                        <a:t>30</a:t>
                      </a:r>
                      <a:r>
                        <a:rPr lang="vi-VN" sz="2200" b="0" dirty="0">
                          <a:solidFill>
                            <a:srgbClr val="002060"/>
                          </a:solidFill>
                          <a:effectLst/>
                          <a:latin typeface="Arial" panose="020B0604020202020204" pitchFamily="34" charset="0"/>
                          <a:cs typeface="Arial" panose="020B0604020202020204" pitchFamily="34" charset="0"/>
                        </a:rPr>
                        <a:t>   </a:t>
                      </a:r>
                      <a:endParaRPr lang="en-US" sz="2200" b="0" dirty="0">
                        <a:solidFill>
                          <a:srgbClr val="002060"/>
                        </a:solidFill>
                        <a:effectLst/>
                        <a:latin typeface="Arial" panose="020B060402020202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3814076133"/>
                  </a:ext>
                </a:extLst>
              </a:tr>
              <a:tr h="389618">
                <a:tc>
                  <a:txBody>
                    <a:bodyPr/>
                    <a:lstStyle/>
                    <a:p>
                      <a:pPr algn="just">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Lymphocyte</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marL="0" marR="0" indent="0" algn="ctr" defTabSz="685800" rtl="0" eaLnBrk="1" fontAlgn="auto" latinLnBrk="0" hangingPunct="1">
                        <a:lnSpc>
                          <a:spcPct val="150000"/>
                        </a:lnSpc>
                        <a:spcBef>
                          <a:spcPts val="0"/>
                        </a:spcBef>
                        <a:spcAft>
                          <a:spcPts val="0"/>
                        </a:spcAft>
                        <a:buClrTx/>
                        <a:buSzTx/>
                        <a:buFontTx/>
                        <a:buNone/>
                        <a:tabLst/>
                        <a:defRPr/>
                      </a:pPr>
                      <a:r>
                        <a:rPr lang="en-US" sz="2200" b="0" dirty="0">
                          <a:solidFill>
                            <a:srgbClr val="002060"/>
                          </a:solidFill>
                          <a:effectLst/>
                          <a:latin typeface="Arial" panose="020B0604020202020204" pitchFamily="34" charset="0"/>
                          <a:cs typeface="Arial" panose="020B0604020202020204" pitchFamily="34" charset="0"/>
                        </a:rPr>
                        <a:t>60</a:t>
                      </a:r>
                      <a:r>
                        <a:rPr lang="vi-VN" sz="2200" b="0" dirty="0">
                          <a:solidFill>
                            <a:srgbClr val="002060"/>
                          </a:solidFill>
                          <a:effectLst/>
                          <a:latin typeface="Arial" panose="020B0604020202020204" pitchFamily="34" charset="0"/>
                          <a:cs typeface="Arial" panose="020B0604020202020204" pitchFamily="34" charset="0"/>
                        </a:rPr>
                        <a:t>  </a:t>
                      </a:r>
                      <a:endParaRPr lang="en-US" sz="2200" b="0" dirty="0">
                        <a:solidFill>
                          <a:srgbClr val="002060"/>
                        </a:solidFill>
                        <a:effectLst/>
                        <a:latin typeface="Arial" panose="020B060402020202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316400460"/>
                  </a:ext>
                </a:extLst>
              </a:tr>
              <a:tr h="389618">
                <a:tc>
                  <a:txBody>
                    <a:bodyPr/>
                    <a:lstStyle/>
                    <a:p>
                      <a:pPr algn="just">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Monocyte</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5,4</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368980518"/>
                  </a:ext>
                </a:extLst>
              </a:tr>
              <a:tr h="389618">
                <a:tc>
                  <a:txBody>
                    <a:bodyPr/>
                    <a:lstStyle/>
                    <a:p>
                      <a:pPr algn="just">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Eosinophil</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3,3</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898990851"/>
                  </a:ext>
                </a:extLst>
              </a:tr>
              <a:tr h="389618">
                <a:tc>
                  <a:txBody>
                    <a:bodyPr/>
                    <a:lstStyle/>
                    <a:p>
                      <a:pPr algn="just">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Basophil</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1,3</a:t>
                      </a:r>
                      <a:r>
                        <a:rPr lang="en-US" sz="2200" baseline="0" dirty="0">
                          <a:solidFill>
                            <a:srgbClr val="002060"/>
                          </a:solidFill>
                          <a:effectLst/>
                          <a:latin typeface="Arial" panose="020B0604020202020204" pitchFamily="34" charset="0"/>
                          <a:cs typeface="Arial" panose="020B0604020202020204" pitchFamily="34" charset="0"/>
                        </a:rPr>
                        <a:t> </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441392098"/>
                  </a:ext>
                </a:extLst>
              </a:tr>
            </a:tbl>
          </a:graphicData>
        </a:graphic>
      </p:graphicFrame>
      <p:sp>
        <p:nvSpPr>
          <p:cNvPr id="5" name="Rectangle 4"/>
          <p:cNvSpPr/>
          <p:nvPr/>
        </p:nvSpPr>
        <p:spPr>
          <a:xfrm>
            <a:off x="13855" y="3999871"/>
            <a:ext cx="8915400" cy="2123658"/>
          </a:xfrm>
          <a:prstGeom prst="rect">
            <a:avLst/>
          </a:prstGeom>
        </p:spPr>
        <p:txBody>
          <a:bodyPr wrap="square">
            <a:spAutoFit/>
          </a:bodyPr>
          <a:lstStyle/>
          <a:p>
            <a:pPr marL="342900" indent="-342900" algn="just">
              <a:buFont typeface="Arial" panose="020B0604020202020204" pitchFamily="34" charset="0"/>
              <a:buChar char="•"/>
            </a:pPr>
            <a:r>
              <a:rPr lang="vi-VN" sz="2200" dirty="0">
                <a:solidFill>
                  <a:srgbClr val="0000CC"/>
                </a:solidFill>
              </a:rPr>
              <a:t>Hồng cầu: giảm số lượng, đẳng sắc, đẳng bào. </a:t>
            </a:r>
          </a:p>
          <a:p>
            <a:pPr marL="342900" indent="-342900" algn="just">
              <a:buFont typeface="Arial" panose="020B0604020202020204" pitchFamily="34" charset="0"/>
              <a:buChar char="•"/>
            </a:pPr>
            <a:r>
              <a:rPr lang="vi-VN" sz="2200" dirty="0">
                <a:solidFill>
                  <a:srgbClr val="0000CC"/>
                </a:solidFill>
              </a:rPr>
              <a:t>Số lượng BC đa nhân trung tính giảm; </a:t>
            </a:r>
          </a:p>
          <a:p>
            <a:pPr algn="just"/>
            <a:r>
              <a:rPr lang="vi-VN" sz="2200" dirty="0">
                <a:solidFill>
                  <a:srgbClr val="0000CC"/>
                </a:solidFill>
              </a:rPr>
              <a:t>    Số lượng BC lympho, BC đơn nhân, BC ái toan, BC ái kiềm bình </a:t>
            </a:r>
          </a:p>
          <a:p>
            <a:pPr algn="just"/>
            <a:r>
              <a:rPr lang="vi-VN" sz="2200" dirty="0">
                <a:solidFill>
                  <a:srgbClr val="0000CC"/>
                </a:solidFill>
              </a:rPr>
              <a:t>    thường. </a:t>
            </a:r>
          </a:p>
          <a:p>
            <a:pPr marL="342900" indent="-342900" algn="just">
              <a:buFont typeface="Arial" panose="020B0604020202020204" pitchFamily="34" charset="0"/>
              <a:buChar char="•"/>
            </a:pPr>
            <a:r>
              <a:rPr lang="vi-VN" sz="2200" dirty="0">
                <a:solidFill>
                  <a:srgbClr val="0000CC"/>
                </a:solidFill>
              </a:rPr>
              <a:t>Số lượng tiểu cầu giảm. </a:t>
            </a:r>
          </a:p>
          <a:p>
            <a:pPr marL="342900" indent="-342900" algn="just">
              <a:buFont typeface="Arial" panose="020B0604020202020204" pitchFamily="34" charset="0"/>
              <a:buChar char="•"/>
            </a:pPr>
            <a:r>
              <a:rPr lang="vi-VN" sz="2200" dirty="0">
                <a:solidFill>
                  <a:srgbClr val="0000CC"/>
                </a:solidFill>
              </a:rPr>
              <a:t>Phết máu ngoại biên không ghi nhận tế bào non.</a:t>
            </a:r>
          </a:p>
        </p:txBody>
      </p:sp>
    </p:spTree>
    <p:extLst>
      <p:ext uri="{BB962C8B-B14F-4D97-AF65-F5344CB8AC3E}">
        <p14:creationId xmlns:p14="http://schemas.microsoft.com/office/powerpoint/2010/main" val="22930814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762000"/>
            <a:ext cx="8458200" cy="4351338"/>
          </a:xfrm>
        </p:spPr>
        <p:txBody>
          <a:bodyPr>
            <a:normAutofit/>
          </a:bodyPr>
          <a:lstStyle/>
          <a:p>
            <a:pPr marL="0" indent="0">
              <a:buNone/>
            </a:pPr>
            <a:r>
              <a:rPr lang="vi-VN" sz="2400" b="1" u="sng" dirty="0">
                <a:solidFill>
                  <a:srgbClr val="0000CC"/>
                </a:solidFill>
              </a:rPr>
              <a:t>CÂU HỎI 11</a:t>
            </a:r>
            <a:r>
              <a:rPr lang="vi-VN" sz="2400" b="1" dirty="0">
                <a:solidFill>
                  <a:srgbClr val="0000CC"/>
                </a:solidFill>
              </a:rPr>
              <a:t>:</a:t>
            </a:r>
          </a:p>
          <a:p>
            <a:pPr marL="0" lvl="0" indent="0">
              <a:buNone/>
            </a:pPr>
            <a:r>
              <a:rPr lang="vi-VN" sz="2400" b="1" dirty="0">
                <a:solidFill>
                  <a:srgbClr val="0000CC"/>
                </a:solidFill>
              </a:rPr>
              <a:t> </a:t>
            </a:r>
            <a:r>
              <a:rPr lang="vi-VN" sz="2400" b="1" dirty="0">
                <a:solidFill>
                  <a:srgbClr val="FF0066"/>
                </a:solidFill>
              </a:rPr>
              <a:t>Phân tích kết quả Phết máu ngoại biên và cho biết chẩn đoán phù hợp nhất với người bệnh này là gì?</a:t>
            </a:r>
          </a:p>
          <a:p>
            <a:pPr marL="0" indent="0">
              <a:buNone/>
            </a:pPr>
            <a:endParaRPr lang="vi-VN" sz="2400" b="1"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38</a:t>
            </a:fld>
            <a:endParaRPr lang="en-US"/>
          </a:p>
        </p:txBody>
      </p:sp>
    </p:spTree>
    <p:extLst>
      <p:ext uri="{BB962C8B-B14F-4D97-AF65-F5344CB8AC3E}">
        <p14:creationId xmlns:p14="http://schemas.microsoft.com/office/powerpoint/2010/main" val="14778940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304800"/>
            <a:ext cx="8763000" cy="5821363"/>
          </a:xfrm>
        </p:spPr>
        <p:txBody>
          <a:bodyPr>
            <a:normAutofit/>
          </a:bodyPr>
          <a:lstStyle/>
          <a:p>
            <a:pPr marL="0" lvl="0" indent="0">
              <a:buNone/>
            </a:pPr>
            <a:r>
              <a:rPr lang="vi-VN" sz="2400" b="1" u="sng" dirty="0">
                <a:solidFill>
                  <a:srgbClr val="0000CC"/>
                </a:solidFill>
              </a:rPr>
              <a:t>CÂU HỎI 11</a:t>
            </a:r>
            <a:r>
              <a:rPr lang="vi-VN" sz="2400" b="1" dirty="0">
                <a:solidFill>
                  <a:srgbClr val="0000CC"/>
                </a:solidFill>
              </a:rPr>
              <a:t>:</a:t>
            </a:r>
          </a:p>
          <a:p>
            <a:pPr marL="0" lvl="0" indent="0">
              <a:buNone/>
            </a:pPr>
            <a:r>
              <a:rPr lang="vi-VN" sz="2400" b="1" dirty="0">
                <a:solidFill>
                  <a:srgbClr val="FF0066"/>
                </a:solidFill>
              </a:rPr>
              <a:t>Phân tích kết quả Phết máu ngoại biên và cho biết chẩn đoán phù hợp nhất:</a:t>
            </a:r>
          </a:p>
          <a:p>
            <a:pPr marL="0" indent="0">
              <a:buNone/>
            </a:pPr>
            <a:endParaRPr lang="vi-VN" sz="2400"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39</a:t>
            </a:fld>
            <a:endParaRPr lang="en-US"/>
          </a:p>
        </p:txBody>
      </p:sp>
      <p:graphicFrame>
        <p:nvGraphicFramePr>
          <p:cNvPr id="2" name="Table 1"/>
          <p:cNvGraphicFramePr>
            <a:graphicFrameLocks noGrp="1"/>
          </p:cNvGraphicFramePr>
          <p:nvPr>
            <p:extLst>
              <p:ext uri="{D42A27DB-BD31-4B8C-83A1-F6EECF244321}">
                <p14:modId xmlns:p14="http://schemas.microsoft.com/office/powerpoint/2010/main" val="993769043"/>
              </p:ext>
            </p:extLst>
          </p:nvPr>
        </p:nvGraphicFramePr>
        <p:xfrm>
          <a:off x="1143000" y="1600197"/>
          <a:ext cx="6172200" cy="2986884"/>
        </p:xfrm>
        <a:graphic>
          <a:graphicData uri="http://schemas.openxmlformats.org/drawingml/2006/table">
            <a:tbl>
              <a:tblPr firstRow="1" firstCol="1" bandRow="1">
                <a:tableStyleId>{5C22544A-7EE6-4342-B048-85BDC9FD1C3A}</a:tableStyleId>
              </a:tblPr>
              <a:tblGrid>
                <a:gridCol w="4248398">
                  <a:extLst>
                    <a:ext uri="{9D8B030D-6E8A-4147-A177-3AD203B41FA5}">
                      <a16:colId xmlns:a16="http://schemas.microsoft.com/office/drawing/2014/main" val="2304212886"/>
                    </a:ext>
                  </a:extLst>
                </a:gridCol>
                <a:gridCol w="1923802">
                  <a:extLst>
                    <a:ext uri="{9D8B030D-6E8A-4147-A177-3AD203B41FA5}">
                      <a16:colId xmlns:a16="http://schemas.microsoft.com/office/drawing/2014/main" val="1330445042"/>
                    </a:ext>
                  </a:extLst>
                </a:gridCol>
              </a:tblGrid>
              <a:tr h="497814">
                <a:tc>
                  <a:txBody>
                    <a:bodyPr/>
                    <a:lstStyle/>
                    <a:p>
                      <a:pPr algn="just">
                        <a:lnSpc>
                          <a:spcPct val="150000"/>
                        </a:lnSpc>
                        <a:spcAft>
                          <a:spcPts val="0"/>
                        </a:spcAft>
                      </a:pPr>
                      <a:r>
                        <a:rPr lang="vi-VN" sz="2000" dirty="0">
                          <a:effectLst/>
                          <a:latin typeface="Arial" panose="020B0604020202020204" pitchFamily="34" charset="0"/>
                          <a:ea typeface="Calibri" panose="020F0502020204030204" pitchFamily="34" charset="0"/>
                          <a:cs typeface="Arial" panose="020B0604020202020204" pitchFamily="34" charset="0"/>
                        </a:rPr>
                        <a:t>Thành</a:t>
                      </a:r>
                      <a:r>
                        <a:rPr lang="vi-VN" sz="2000" baseline="0" dirty="0">
                          <a:effectLst/>
                          <a:latin typeface="Arial" panose="020B0604020202020204" pitchFamily="34" charset="0"/>
                          <a:ea typeface="Calibri" panose="020F0502020204030204" pitchFamily="34" charset="0"/>
                          <a:cs typeface="Arial" panose="020B0604020202020204" pitchFamily="34" charset="0"/>
                        </a:rPr>
                        <a:t> phần bạch cầu</a:t>
                      </a:r>
                    </a:p>
                  </a:txBody>
                  <a:tcPr marL="68580" marR="68580" marT="0" marB="0"/>
                </a:tc>
                <a:tc>
                  <a:txBody>
                    <a:bodyPr/>
                    <a:lstStyle/>
                    <a:p>
                      <a:pPr algn="ctr">
                        <a:lnSpc>
                          <a:spcPct val="150000"/>
                        </a:lnSpc>
                        <a:spcAft>
                          <a:spcPts val="0"/>
                        </a:spcAft>
                      </a:pPr>
                      <a:r>
                        <a:rPr lang="vi-VN" sz="2000" dirty="0">
                          <a:solidFill>
                            <a:schemeClr val="bg1"/>
                          </a:solidFill>
                          <a:effectLst/>
                          <a:latin typeface="Arial" panose="020B0604020202020204" pitchFamily="34" charset="0"/>
                          <a:ea typeface="Calibri" panose="020F0502020204030204" pitchFamily="34" charset="0"/>
                          <a:cs typeface="Arial" panose="020B0604020202020204" pitchFamily="34" charset="0"/>
                        </a:rPr>
                        <a:t>Tỉ lệ</a:t>
                      </a:r>
                      <a:r>
                        <a:rPr lang="en-US" sz="2000" dirty="0">
                          <a:solidFill>
                            <a:schemeClr val="bg1"/>
                          </a:solidFill>
                          <a:effectLst/>
                          <a:latin typeface="Arial" panose="020B0604020202020204" pitchFamily="34" charset="0"/>
                          <a:ea typeface="Calibri" panose="020F0502020204030204" pitchFamily="34" charset="0"/>
                          <a:cs typeface="Arial" panose="020B0604020202020204" pitchFamily="34" charset="0"/>
                        </a:rPr>
                        <a:t> (%)</a:t>
                      </a:r>
                      <a:endParaRPr lang="vi-VN" sz="20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53060720"/>
                  </a:ext>
                </a:extLst>
              </a:tr>
              <a:tr h="497814">
                <a:tc>
                  <a:txBody>
                    <a:bodyPr/>
                    <a:lstStyle/>
                    <a:p>
                      <a:pPr algn="just">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Bạch cầu hạt đa nhân trung tính</a:t>
                      </a:r>
                    </a:p>
                  </a:txBody>
                  <a:tcPr marL="68580" marR="68580" marT="0" marB="0">
                    <a:solidFill>
                      <a:srgbClr val="FFFFCC"/>
                    </a:solidFill>
                  </a:tcPr>
                </a:tc>
                <a:tc>
                  <a:txBody>
                    <a:bodyPr/>
                    <a:lstStyle/>
                    <a:p>
                      <a:pPr algn="ctr">
                        <a:lnSpc>
                          <a:spcPct val="150000"/>
                        </a:lnSpc>
                        <a:spcAft>
                          <a:spcPts val="0"/>
                        </a:spcAft>
                      </a:pPr>
                      <a:r>
                        <a:rPr lang="en-US" sz="2000" b="1" dirty="0">
                          <a:solidFill>
                            <a:srgbClr val="FF0000"/>
                          </a:solidFill>
                          <a:effectLst/>
                          <a:latin typeface="Arial" panose="020B0604020202020204" pitchFamily="34" charset="0"/>
                          <a:cs typeface="Arial" panose="020B0604020202020204" pitchFamily="34" charset="0"/>
                        </a:rPr>
                        <a:t>30</a:t>
                      </a:r>
                      <a:r>
                        <a:rPr lang="vi-VN" sz="2000" b="1" dirty="0">
                          <a:solidFill>
                            <a:srgbClr val="FF0000"/>
                          </a:solidFill>
                          <a:effectLst/>
                          <a:latin typeface="Arial" panose="020B0604020202020204" pitchFamily="34" charset="0"/>
                          <a:cs typeface="Arial" panose="020B0604020202020204" pitchFamily="34" charset="0"/>
                        </a:rPr>
                        <a:t>  </a:t>
                      </a:r>
                      <a:r>
                        <a:rPr lang="vi-VN"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3814076133"/>
                  </a:ext>
                </a:extLst>
              </a:tr>
              <a:tr h="497814">
                <a:tc>
                  <a:txBody>
                    <a:bodyPr/>
                    <a:lstStyle/>
                    <a:p>
                      <a:pPr algn="just">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Lymphocyte</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b="1" dirty="0">
                          <a:solidFill>
                            <a:srgbClr val="FF0000"/>
                          </a:solidFill>
                          <a:effectLst/>
                          <a:latin typeface="Arial" panose="020B0604020202020204" pitchFamily="34" charset="0"/>
                          <a:cs typeface="Arial" panose="020B0604020202020204" pitchFamily="34" charset="0"/>
                        </a:rPr>
                        <a:t> 60</a:t>
                      </a:r>
                      <a:r>
                        <a:rPr lang="vi-VN" sz="2000" b="1" dirty="0">
                          <a:solidFill>
                            <a:srgbClr val="FF0000"/>
                          </a:solidFill>
                          <a:effectLst/>
                          <a:latin typeface="Arial" panose="020B0604020202020204" pitchFamily="34" charset="0"/>
                          <a:cs typeface="Arial" panose="020B0604020202020204" pitchFamily="34" charset="0"/>
                        </a:rPr>
                        <a:t>  </a:t>
                      </a:r>
                      <a:r>
                        <a:rPr lang="vi-VN" sz="2000" b="1" dirty="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316400460"/>
                  </a:ext>
                </a:extLst>
              </a:tr>
              <a:tr h="497814">
                <a:tc>
                  <a:txBody>
                    <a:bodyPr/>
                    <a:lstStyle/>
                    <a:p>
                      <a:pPr algn="just">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Monocyte</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5,4</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368980518"/>
                  </a:ext>
                </a:extLst>
              </a:tr>
              <a:tr h="497814">
                <a:tc>
                  <a:txBody>
                    <a:bodyPr/>
                    <a:lstStyle/>
                    <a:p>
                      <a:pPr algn="just">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Eosinophil</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3,3</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898990851"/>
                  </a:ext>
                </a:extLst>
              </a:tr>
              <a:tr h="497814">
                <a:tc>
                  <a:txBody>
                    <a:bodyPr/>
                    <a:lstStyle/>
                    <a:p>
                      <a:pPr algn="just">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Basophil</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1,3</a:t>
                      </a:r>
                      <a:r>
                        <a:rPr lang="en-US" sz="2000" baseline="0" dirty="0">
                          <a:solidFill>
                            <a:srgbClr val="002060"/>
                          </a:solidFill>
                          <a:effectLst/>
                          <a:latin typeface="Arial" panose="020B0604020202020204" pitchFamily="34" charset="0"/>
                          <a:cs typeface="Arial" panose="020B0604020202020204" pitchFamily="34" charset="0"/>
                        </a:rPr>
                        <a:t> </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a16="http://schemas.microsoft.com/office/drawing/2014/main" val="2441392098"/>
                  </a:ext>
                </a:extLst>
              </a:tr>
            </a:tbl>
          </a:graphicData>
        </a:graphic>
      </p:graphicFrame>
      <p:sp>
        <p:nvSpPr>
          <p:cNvPr id="5" name="Rectangle 4"/>
          <p:cNvSpPr/>
          <p:nvPr/>
        </p:nvSpPr>
        <p:spPr>
          <a:xfrm>
            <a:off x="381000" y="4832638"/>
            <a:ext cx="8534400" cy="1446550"/>
          </a:xfrm>
          <a:prstGeom prst="rect">
            <a:avLst/>
          </a:prstGeom>
        </p:spPr>
        <p:txBody>
          <a:bodyPr wrap="square">
            <a:spAutoFit/>
          </a:bodyPr>
          <a:lstStyle/>
          <a:p>
            <a:pPr algn="just"/>
            <a:r>
              <a:rPr lang="vi-VN" sz="2200" dirty="0">
                <a:solidFill>
                  <a:srgbClr val="0000CC"/>
                </a:solidFill>
              </a:rPr>
              <a:t>KL: giảm 3 dòng tế bào máu, không ghi nhận tế bào bất thường, nghĩ nhiều đến bệnh suy tủy xương.</a:t>
            </a:r>
          </a:p>
          <a:p>
            <a:pPr algn="just"/>
            <a:endParaRPr lang="vi-VN" sz="2200" dirty="0">
              <a:solidFill>
                <a:srgbClr val="0000CC"/>
              </a:solidFill>
            </a:endParaRPr>
          </a:p>
          <a:p>
            <a:pPr algn="just"/>
            <a:endParaRPr lang="vi-VN" sz="2200" dirty="0">
              <a:solidFill>
                <a:srgbClr val="0000CC"/>
              </a:solidFill>
            </a:endParaRPr>
          </a:p>
        </p:txBody>
      </p:sp>
      <p:sp>
        <p:nvSpPr>
          <p:cNvPr id="6" name="Right Arrow 5"/>
          <p:cNvSpPr/>
          <p:nvPr/>
        </p:nvSpPr>
        <p:spPr>
          <a:xfrm>
            <a:off x="0" y="4999037"/>
            <a:ext cx="381000" cy="1063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464871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3999" cy="652529"/>
          </a:xfrm>
          <a:solidFill>
            <a:srgbClr val="CCECFF"/>
          </a:solidFill>
        </p:spPr>
        <p:txBody>
          <a:bodyPr>
            <a:normAutofit/>
          </a:bodyPr>
          <a:lstStyle/>
          <a:p>
            <a:pPr algn="ctr"/>
            <a:r>
              <a:rPr lang="en-US" sz="2800" b="1" dirty="0">
                <a:solidFill>
                  <a:srgbClr val="FF0000"/>
                </a:solidFill>
                <a:latin typeface="Arial" panose="020B0604020202020204" pitchFamily="34" charset="0"/>
                <a:cs typeface="Arial" panose="020B0604020202020204" pitchFamily="34" charset="0"/>
              </a:rPr>
              <a:t>HƯỚNG DẪN CHUẨN BỊ</a:t>
            </a:r>
          </a:p>
        </p:txBody>
      </p:sp>
      <p:sp>
        <p:nvSpPr>
          <p:cNvPr id="5" name="Rectangle 4"/>
          <p:cNvSpPr/>
          <p:nvPr/>
        </p:nvSpPr>
        <p:spPr>
          <a:xfrm>
            <a:off x="251742" y="838200"/>
            <a:ext cx="8650980" cy="5940088"/>
          </a:xfrm>
          <a:prstGeom prst="rect">
            <a:avLst/>
          </a:prstGeom>
        </p:spPr>
        <p:txBody>
          <a:bodyPr wrap="square">
            <a:spAutoFit/>
          </a:bodyPr>
          <a:lstStyle/>
          <a:p>
            <a:pPr algn="just">
              <a:lnSpc>
                <a:spcPct val="150000"/>
              </a:lnSpc>
            </a:pPr>
            <a:r>
              <a:rPr lang="en-US" sz="2400" b="1" i="1" dirty="0">
                <a:solidFill>
                  <a:srgbClr val="00B050"/>
                </a:solidFill>
                <a:latin typeface="Arial" panose="020B0604020202020204" pitchFamily="34" charset="0"/>
                <a:cs typeface="Arial" panose="020B0604020202020204" pitchFamily="34" charset="0"/>
              </a:rPr>
              <a:t>Sinh viên phải đọc và tham khảo những tài liệu hướng dẫn dưới đây trước buổi học ca lâm sàng Suy tủy xương:</a:t>
            </a:r>
            <a:endParaRPr lang="en-US" sz="2400" i="1" dirty="0">
              <a:solidFill>
                <a:srgbClr val="00B050"/>
              </a:solidFill>
              <a:latin typeface="Arial" panose="020B0604020202020204" pitchFamily="34" charset="0"/>
              <a:cs typeface="Arial" panose="020B0604020202020204" pitchFamily="34" charset="0"/>
            </a:endParaRP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Khám hệ máu</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Trường hợp lâm sàng xuất huyết giảm tiểu cầu</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Võ Thị Kim Hoa, Nguyễn Tấn Bỉnh (2016), "Suy tủy xương", Bệnh lý Huyết học lâm sàng và điều trị, Nhà xuất bản Y học, tr. 247-261.</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Phạm Quý Trọng (2015), "Bệnh suy tủy xương", Bài giảng Huyết học lâm sàng, Nhà xuất bản Y học, tr. 181-193.</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Segel, G. B. et al. (2016), "Aplastic anemia: Acquired and inherited", </a:t>
            </a:r>
            <a:r>
              <a:rPr lang="vi-VN" sz="2200" i="1" dirty="0">
                <a:solidFill>
                  <a:srgbClr val="0000CC"/>
                </a:solidFill>
                <a:latin typeface="Arial" panose="020B0604020202020204" pitchFamily="34" charset="0"/>
                <a:cs typeface="Arial" panose="020B0604020202020204" pitchFamily="34" charset="0"/>
              </a:rPr>
              <a:t>Williams Hematology, 9th edition</a:t>
            </a:r>
            <a:r>
              <a:rPr lang="vi-VN" sz="2200" dirty="0">
                <a:solidFill>
                  <a:srgbClr val="0000CC"/>
                </a:solidFill>
                <a:latin typeface="Arial" panose="020B0604020202020204" pitchFamily="34" charset="0"/>
                <a:cs typeface="Arial" panose="020B0604020202020204" pitchFamily="34" charset="0"/>
              </a:rPr>
              <a:t>, McGraw-Hill Education, p. 513-537.</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Young, N. S. (2018), </a:t>
            </a:r>
            <a:r>
              <a:rPr lang="en-US" sz="2200" dirty="0">
                <a:solidFill>
                  <a:srgbClr val="0000CC"/>
                </a:solidFill>
                <a:latin typeface="Arial" panose="020B0604020202020204" pitchFamily="34" charset="0"/>
                <a:cs typeface="Arial" panose="020B0604020202020204" pitchFamily="34" charset="0"/>
              </a:rPr>
              <a:t>“Bone marrow failure syndromes including aplastic anemia and myelodysplasia</a:t>
            </a:r>
            <a:r>
              <a:rPr lang="vi-VN" sz="2200" dirty="0">
                <a:solidFill>
                  <a:srgbClr val="0000CC"/>
                </a:solidFill>
                <a:latin typeface="Arial" panose="020B0604020202020204" pitchFamily="34" charset="0"/>
                <a:cs typeface="Arial" panose="020B0604020202020204" pitchFamily="34" charset="0"/>
              </a:rPr>
              <a:t>”, </a:t>
            </a:r>
            <a:r>
              <a:rPr lang="vi-VN" sz="2200" i="1" dirty="0">
                <a:solidFill>
                  <a:srgbClr val="0000CC"/>
                </a:solidFill>
                <a:latin typeface="Arial" panose="020B0604020202020204" pitchFamily="34" charset="0"/>
                <a:cs typeface="Arial" panose="020B0604020202020204" pitchFamily="34" charset="0"/>
              </a:rPr>
              <a:t>Harison’s Hematology and Oncology, third edition</a:t>
            </a:r>
            <a:r>
              <a:rPr lang="vi-VN" sz="2200" dirty="0">
                <a:solidFill>
                  <a:srgbClr val="0000CC"/>
                </a:solidFill>
                <a:latin typeface="Arial" panose="020B0604020202020204" pitchFamily="34" charset="0"/>
                <a:cs typeface="Arial" panose="020B0604020202020204" pitchFamily="34" charset="0"/>
              </a:rPr>
              <a:t>, </a:t>
            </a:r>
            <a:r>
              <a:rPr lang="vi-VN" sz="2200" dirty="0">
                <a:solidFill>
                  <a:srgbClr val="0000CC"/>
                </a:solidFill>
                <a:cs typeface="Arial" panose="020B0604020202020204" pitchFamily="34" charset="0"/>
              </a:rPr>
              <a:t>McGraw-Hill Education, </a:t>
            </a:r>
            <a:r>
              <a:rPr lang="vi-VN" sz="2200" dirty="0">
                <a:solidFill>
                  <a:srgbClr val="0000CC"/>
                </a:solidFill>
                <a:latin typeface="Arial" panose="020B0604020202020204" pitchFamily="34" charset="0"/>
                <a:cs typeface="Arial" panose="020B0604020202020204" pitchFamily="34" charset="0"/>
              </a:rPr>
              <a:t>p. 131-145.</a:t>
            </a:r>
          </a:p>
        </p:txBody>
      </p:sp>
    </p:spTree>
    <p:extLst>
      <p:ext uri="{BB962C8B-B14F-4D97-AF65-F5344CB8AC3E}">
        <p14:creationId xmlns:p14="http://schemas.microsoft.com/office/powerpoint/2010/main" val="2135799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455612"/>
            <a:ext cx="8534400" cy="4754563"/>
          </a:xfrm>
        </p:spPr>
        <p:txBody>
          <a:bodyPr>
            <a:normAutofit/>
          </a:bodyPr>
          <a:lstStyle/>
          <a:p>
            <a:pPr marL="0" indent="0">
              <a:buNone/>
            </a:pPr>
            <a:r>
              <a:rPr lang="vi-VN" sz="2400" b="1" u="sng" dirty="0">
                <a:solidFill>
                  <a:srgbClr val="FF0066"/>
                </a:solidFill>
              </a:rPr>
              <a:t>3. Kết quả tủy đồ</a:t>
            </a:r>
          </a:p>
          <a:p>
            <a:pPr marL="0" indent="0">
              <a:buNone/>
            </a:pPr>
            <a:endParaRPr lang="vi-VN" sz="2400" dirty="0">
              <a:solidFill>
                <a:srgbClr val="FF0066"/>
              </a:solidFill>
            </a:endParaRPr>
          </a:p>
          <a:p>
            <a:pPr marL="0" indent="0">
              <a:buNone/>
            </a:pPr>
            <a:endParaRPr lang="vi-VN" sz="2400" dirty="0"/>
          </a:p>
        </p:txBody>
      </p:sp>
      <p:sp>
        <p:nvSpPr>
          <p:cNvPr id="4" name="Slide Number Placeholder 3"/>
          <p:cNvSpPr>
            <a:spLocks noGrp="1"/>
          </p:cNvSpPr>
          <p:nvPr>
            <p:ph type="sldNum" sz="quarter" idx="12"/>
          </p:nvPr>
        </p:nvSpPr>
        <p:spPr/>
        <p:txBody>
          <a:bodyPr/>
          <a:lstStyle/>
          <a:p>
            <a:fld id="{F29E24E3-7DF3-4851-83BC-07938BF2A0B3}" type="slidenum">
              <a:rPr lang="en-US" smtClean="0"/>
              <a:t>40</a:t>
            </a:fld>
            <a:endParaRPr lang="en-US"/>
          </a:p>
        </p:txBody>
      </p:sp>
      <p:sp>
        <p:nvSpPr>
          <p:cNvPr id="5" name="Rectangle 4"/>
          <p:cNvSpPr/>
          <p:nvPr/>
        </p:nvSpPr>
        <p:spPr>
          <a:xfrm>
            <a:off x="228600" y="5321598"/>
            <a:ext cx="8562109" cy="1569660"/>
          </a:xfrm>
          <a:prstGeom prst="rect">
            <a:avLst/>
          </a:prstGeom>
        </p:spPr>
        <p:txBody>
          <a:bodyPr wrap="square">
            <a:spAutoFit/>
          </a:bodyPr>
          <a:lstStyle/>
          <a:p>
            <a:pPr algn="just"/>
            <a:r>
              <a:rPr lang="vi-VN" sz="2400" dirty="0">
                <a:solidFill>
                  <a:srgbClr val="0000CC"/>
                </a:solidFill>
              </a:rPr>
              <a:t>Tủy đồ: tủy nghèo tế bào, mật độ tế bào tủy 20%, hiện diện ít tế bào đầu dòng dòng tủy, dòng hồng cầu nhân, nguyên mẫu tiểu cầu, tế bào mỡ tăng sinh. Không thấy tế bào ác tính, không có sự tăng sinh mô đệm, mô liên kết.</a:t>
            </a:r>
          </a:p>
        </p:txBody>
      </p:sp>
      <p:pic>
        <p:nvPicPr>
          <p:cNvPr id="2" name="Picture 1"/>
          <p:cNvPicPr>
            <a:picLocks noChangeAspect="1"/>
          </p:cNvPicPr>
          <p:nvPr/>
        </p:nvPicPr>
        <p:blipFill>
          <a:blip r:embed="rId3"/>
          <a:stretch>
            <a:fillRect/>
          </a:stretch>
        </p:blipFill>
        <p:spPr>
          <a:xfrm>
            <a:off x="7594" y="1447799"/>
            <a:ext cx="4869206" cy="3194199"/>
          </a:xfrm>
          <a:prstGeom prst="rect">
            <a:avLst/>
          </a:prstGeom>
        </p:spPr>
      </p:pic>
      <p:sp>
        <p:nvSpPr>
          <p:cNvPr id="6" name="TextBox 5"/>
          <p:cNvSpPr txBox="1"/>
          <p:nvPr/>
        </p:nvSpPr>
        <p:spPr>
          <a:xfrm>
            <a:off x="304800" y="4648200"/>
            <a:ext cx="4412092" cy="400110"/>
          </a:xfrm>
          <a:prstGeom prst="rect">
            <a:avLst/>
          </a:prstGeom>
          <a:noFill/>
        </p:spPr>
        <p:txBody>
          <a:bodyPr wrap="square" rtlCol="0">
            <a:spAutoFit/>
          </a:bodyPr>
          <a:lstStyle/>
          <a:p>
            <a:r>
              <a:rPr lang="en-US" sz="2000" b="1" i="1" u="sng" dirty="0">
                <a:solidFill>
                  <a:srgbClr val="C00000"/>
                </a:solidFill>
                <a:latin typeface="Arial" panose="020B0604020202020204" pitchFamily="34" charset="0"/>
                <a:cs typeface="Arial" panose="020B0604020202020204" pitchFamily="34" charset="0"/>
              </a:rPr>
              <a:t>Hình 6.</a:t>
            </a:r>
            <a:r>
              <a:rPr lang="en-US" sz="2000" b="1" i="1" dirty="0">
                <a:solidFill>
                  <a:srgbClr val="C00000"/>
                </a:solidFill>
                <a:latin typeface="Arial" panose="020B0604020202020204" pitchFamily="34" charset="0"/>
                <a:cs typeface="Arial" panose="020B0604020202020204" pitchFamily="34" charset="0"/>
              </a:rPr>
              <a:t> Tủy xương bình thường</a:t>
            </a:r>
            <a:endParaRPr lang="vi-VN" sz="2000" b="1" i="1" dirty="0">
              <a:solidFill>
                <a:srgbClr val="C00000"/>
              </a:solidFill>
              <a:latin typeface="Arial" panose="020B0604020202020204" pitchFamily="34" charset="0"/>
              <a:cs typeface="Arial" panose="020B0604020202020204" pitchFamily="34" charset="0"/>
            </a:endParaRPr>
          </a:p>
        </p:txBody>
      </p:sp>
      <p:sp>
        <p:nvSpPr>
          <p:cNvPr id="9" name="Rectangle 8"/>
          <p:cNvSpPr/>
          <p:nvPr/>
        </p:nvSpPr>
        <p:spPr>
          <a:xfrm>
            <a:off x="4876371" y="4648200"/>
            <a:ext cx="4115229" cy="400110"/>
          </a:xfrm>
          <a:prstGeom prst="rect">
            <a:avLst/>
          </a:prstGeom>
        </p:spPr>
        <p:txBody>
          <a:bodyPr wrap="none">
            <a:spAutoFit/>
          </a:bodyPr>
          <a:lstStyle/>
          <a:p>
            <a:r>
              <a:rPr lang="vi-VN" sz="2000" b="1" i="1" u="sng" dirty="0">
                <a:solidFill>
                  <a:srgbClr val="C00000"/>
                </a:solidFill>
              </a:rPr>
              <a:t>Hình 7</a:t>
            </a:r>
            <a:r>
              <a:rPr lang="vi-VN" sz="2000" b="1" i="1" dirty="0">
                <a:solidFill>
                  <a:srgbClr val="C00000"/>
                </a:solidFill>
              </a:rPr>
              <a:t>. Tủy xương nghèo tế bào</a:t>
            </a:r>
          </a:p>
        </p:txBody>
      </p:sp>
      <p:pic>
        <p:nvPicPr>
          <p:cNvPr id="11" name="Picture 10"/>
          <p:cNvPicPr>
            <a:picLocks noChangeAspect="1"/>
          </p:cNvPicPr>
          <p:nvPr/>
        </p:nvPicPr>
        <p:blipFill>
          <a:blip r:embed="rId4"/>
          <a:stretch>
            <a:fillRect/>
          </a:stretch>
        </p:blipFill>
        <p:spPr>
          <a:xfrm>
            <a:off x="4876800" y="1454889"/>
            <a:ext cx="4240445" cy="3221745"/>
          </a:xfrm>
          <a:prstGeom prst="rect">
            <a:avLst/>
          </a:prstGeom>
        </p:spPr>
      </p:pic>
    </p:spTree>
    <p:extLst>
      <p:ext uri="{BB962C8B-B14F-4D97-AF65-F5344CB8AC3E}">
        <p14:creationId xmlns:p14="http://schemas.microsoft.com/office/powerpoint/2010/main" val="23477130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0554" y="218412"/>
            <a:ext cx="8458200" cy="4754563"/>
          </a:xfrm>
        </p:spPr>
        <p:txBody>
          <a:bodyPr>
            <a:normAutofit/>
          </a:bodyPr>
          <a:lstStyle/>
          <a:p>
            <a:pPr marL="0" indent="0">
              <a:buNone/>
            </a:pPr>
            <a:r>
              <a:rPr lang="vi-VN" sz="2400" b="1" u="sng" dirty="0">
                <a:solidFill>
                  <a:srgbClr val="FF0066"/>
                </a:solidFill>
              </a:rPr>
              <a:t>3. Kết quả tủy đồ</a:t>
            </a:r>
          </a:p>
          <a:p>
            <a:pPr marL="0" indent="0">
              <a:buNone/>
            </a:pPr>
            <a:endParaRPr lang="vi-VN" sz="2400" dirty="0"/>
          </a:p>
        </p:txBody>
      </p:sp>
      <p:sp>
        <p:nvSpPr>
          <p:cNvPr id="4" name="Slide Number Placeholder 3"/>
          <p:cNvSpPr>
            <a:spLocks noGrp="1"/>
          </p:cNvSpPr>
          <p:nvPr>
            <p:ph type="sldNum" sz="quarter" idx="12"/>
          </p:nvPr>
        </p:nvSpPr>
        <p:spPr/>
        <p:txBody>
          <a:bodyPr/>
          <a:lstStyle/>
          <a:p>
            <a:fld id="{F29E24E3-7DF3-4851-83BC-07938BF2A0B3}" type="slidenum">
              <a:rPr lang="en-US" smtClean="0"/>
              <a:t>41</a:t>
            </a:fld>
            <a:endParaRPr lang="en-US"/>
          </a:p>
        </p:txBody>
      </p:sp>
      <p:sp>
        <p:nvSpPr>
          <p:cNvPr id="5" name="Rectangle 4"/>
          <p:cNvSpPr/>
          <p:nvPr/>
        </p:nvSpPr>
        <p:spPr>
          <a:xfrm>
            <a:off x="228600" y="5321598"/>
            <a:ext cx="8562109" cy="1569660"/>
          </a:xfrm>
          <a:prstGeom prst="rect">
            <a:avLst/>
          </a:prstGeom>
        </p:spPr>
        <p:txBody>
          <a:bodyPr wrap="square">
            <a:spAutoFit/>
          </a:bodyPr>
          <a:lstStyle/>
          <a:p>
            <a:pPr algn="just"/>
            <a:r>
              <a:rPr lang="vi-VN" sz="2400" dirty="0">
                <a:solidFill>
                  <a:srgbClr val="0000CC"/>
                </a:solidFill>
              </a:rPr>
              <a:t>Tủy đồ: tủy nghèo tế bào, mật độ tế bào tủy 20%, hiện diện ít tế bào đầu dòng dòng tủy, dòng hồng cầu nhân, nguyên mẫu tiểu cầu, tế bào mỡ tăng sinh. Không thấy tế bào ác tính, không có sự tăng sinh mô đệm, mô liên kết.</a:t>
            </a:r>
          </a:p>
        </p:txBody>
      </p:sp>
      <p:pic>
        <p:nvPicPr>
          <p:cNvPr id="7" name="Picture 6"/>
          <p:cNvPicPr>
            <a:picLocks noChangeAspect="1"/>
          </p:cNvPicPr>
          <p:nvPr/>
        </p:nvPicPr>
        <p:blipFill>
          <a:blip r:embed="rId2"/>
          <a:stretch>
            <a:fillRect/>
          </a:stretch>
        </p:blipFill>
        <p:spPr>
          <a:xfrm>
            <a:off x="1828800" y="609600"/>
            <a:ext cx="5673795" cy="4251305"/>
          </a:xfrm>
          <a:prstGeom prst="rect">
            <a:avLst/>
          </a:prstGeom>
        </p:spPr>
      </p:pic>
      <p:sp>
        <p:nvSpPr>
          <p:cNvPr id="9" name="Rectangle 8"/>
          <p:cNvSpPr/>
          <p:nvPr/>
        </p:nvSpPr>
        <p:spPr>
          <a:xfrm>
            <a:off x="2642797" y="4937105"/>
            <a:ext cx="4129657" cy="400110"/>
          </a:xfrm>
          <a:prstGeom prst="rect">
            <a:avLst/>
          </a:prstGeom>
        </p:spPr>
        <p:txBody>
          <a:bodyPr wrap="none">
            <a:spAutoFit/>
          </a:bodyPr>
          <a:lstStyle/>
          <a:p>
            <a:r>
              <a:rPr lang="vi-VN" sz="2000" b="1" i="1" u="sng" dirty="0">
                <a:solidFill>
                  <a:srgbClr val="FF0066"/>
                </a:solidFill>
              </a:rPr>
              <a:t>Hình 8.</a:t>
            </a:r>
            <a:r>
              <a:rPr lang="vi-VN" sz="2000" b="1" dirty="0">
                <a:solidFill>
                  <a:srgbClr val="FF0066"/>
                </a:solidFill>
              </a:rPr>
              <a:t> Tủy xương nghèo tế bào</a:t>
            </a:r>
          </a:p>
        </p:txBody>
      </p:sp>
    </p:spTree>
    <p:extLst>
      <p:ext uri="{BB962C8B-B14F-4D97-AF65-F5344CB8AC3E}">
        <p14:creationId xmlns:p14="http://schemas.microsoft.com/office/powerpoint/2010/main" val="1838733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685800"/>
            <a:ext cx="8458200" cy="4351338"/>
          </a:xfrm>
        </p:spPr>
        <p:txBody>
          <a:bodyPr>
            <a:normAutofit/>
          </a:bodyPr>
          <a:lstStyle/>
          <a:p>
            <a:pPr marL="0" lvl="0" indent="0">
              <a:buNone/>
            </a:pPr>
            <a:r>
              <a:rPr lang="vi-VN" sz="2400" b="1" u="sng" dirty="0">
                <a:solidFill>
                  <a:srgbClr val="0000CC"/>
                </a:solidFill>
              </a:rPr>
              <a:t>CÂU HỎI 12</a:t>
            </a:r>
            <a:r>
              <a:rPr lang="vi-VN" sz="2400" b="1" dirty="0">
                <a:solidFill>
                  <a:srgbClr val="0000CC"/>
                </a:solidFill>
              </a:rPr>
              <a:t>:</a:t>
            </a:r>
          </a:p>
          <a:p>
            <a:pPr marL="0" indent="0" algn="just">
              <a:buNone/>
            </a:pPr>
            <a:r>
              <a:rPr lang="vi-VN" sz="2400" b="1" dirty="0">
                <a:solidFill>
                  <a:srgbClr val="FF0066"/>
                </a:solidFill>
                <a:cs typeface="Arial" pitchFamily="34" charset="0"/>
              </a:rPr>
              <a:t>Phân tích kết quả xét nghiệm tủy đồ, kết quả xét nghiệm có phù hợp với chẩn đoán bệnh Suy tủy xương không, có nghĩ đến chẩn đoán khác không?</a:t>
            </a:r>
            <a:endParaRPr lang="en-US" sz="2400" b="1" dirty="0">
              <a:solidFill>
                <a:srgbClr val="FF0066"/>
              </a:solidFill>
              <a:latin typeface="Arial" pitchFamily="34" charset="0"/>
              <a:cs typeface="Arial" pitchFamily="34" charset="0"/>
            </a:endParaRPr>
          </a:p>
          <a:p>
            <a:pPr marL="0" indent="0">
              <a:buNone/>
            </a:pPr>
            <a:endParaRPr lang="vi-VN" sz="2400" dirty="0">
              <a:solidFill>
                <a:srgbClr val="FF0066"/>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42</a:t>
            </a:fld>
            <a:endParaRPr lang="en-US"/>
          </a:p>
        </p:txBody>
      </p:sp>
    </p:spTree>
    <p:extLst>
      <p:ext uri="{BB962C8B-B14F-4D97-AF65-F5344CB8AC3E}">
        <p14:creationId xmlns:p14="http://schemas.microsoft.com/office/powerpoint/2010/main" val="23928725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686800" cy="5059363"/>
          </a:xfrm>
        </p:spPr>
        <p:txBody>
          <a:bodyPr>
            <a:normAutofit/>
          </a:bodyPr>
          <a:lstStyle/>
          <a:p>
            <a:pPr marL="0" lvl="0" indent="0">
              <a:buNone/>
            </a:pPr>
            <a:r>
              <a:rPr lang="vi-VN" sz="2400" b="1" u="sng" dirty="0">
                <a:solidFill>
                  <a:srgbClr val="0000CC"/>
                </a:solidFill>
              </a:rPr>
              <a:t>CÂU HỎI 12</a:t>
            </a:r>
            <a:r>
              <a:rPr lang="vi-VN" sz="2400" b="1" dirty="0">
                <a:solidFill>
                  <a:srgbClr val="0000CC"/>
                </a:solidFill>
              </a:rPr>
              <a:t>:</a:t>
            </a:r>
          </a:p>
          <a:p>
            <a:pPr marL="0" indent="0">
              <a:buNone/>
            </a:pPr>
            <a:r>
              <a:rPr lang="vi-VN" sz="2400" b="1" dirty="0">
                <a:solidFill>
                  <a:srgbClr val="FF0066"/>
                </a:solidFill>
                <a:latin typeface="Arial" panose="020B0604020202020204" pitchFamily="34" charset="0"/>
                <a:cs typeface="Arial" panose="020B0604020202020204" pitchFamily="34" charset="0"/>
              </a:rPr>
              <a:t>Phân tích kết quả tủy đồ và cho biết chẩn đoán phù hợp nhất:</a:t>
            </a:r>
          </a:p>
          <a:p>
            <a:pPr>
              <a:buFont typeface="Wingdings" panose="05000000000000000000" pitchFamily="2" charset="2"/>
              <a:buChar char="Ø"/>
            </a:pPr>
            <a:r>
              <a:rPr lang="vi-VN" sz="2400" dirty="0">
                <a:solidFill>
                  <a:srgbClr val="0000CC"/>
                </a:solidFill>
              </a:rPr>
              <a:t> Mật độ tế bào tủy: 20% </a:t>
            </a:r>
            <a:r>
              <a:rPr lang="vi-VN" sz="2400" b="1" dirty="0">
                <a:solidFill>
                  <a:srgbClr val="FF0000"/>
                </a:solidFill>
                <a:sym typeface="Symbol" panose="05050102010706020507" pitchFamily="18" charset="2"/>
              </a:rPr>
              <a:t> (&lt; 30%)</a:t>
            </a:r>
            <a:endParaRPr lang="vi-VN" sz="2400" b="1" dirty="0">
              <a:solidFill>
                <a:srgbClr val="FF0000"/>
              </a:solidFill>
            </a:endParaRPr>
          </a:p>
          <a:p>
            <a:pPr>
              <a:buFont typeface="Wingdings" panose="05000000000000000000" pitchFamily="2" charset="2"/>
              <a:buChar char="Ø"/>
            </a:pPr>
            <a:r>
              <a:rPr lang="vi-VN" sz="2400" dirty="0">
                <a:solidFill>
                  <a:srgbClr val="0000CC"/>
                </a:solidFill>
              </a:rPr>
              <a:t> Hiện diện ít tế bào đầu dòng dòng tủy, dòng hồng cầu nhân, nguyên mẫu tiểu cầu</a:t>
            </a:r>
          </a:p>
          <a:p>
            <a:pPr>
              <a:buFont typeface="Wingdings" panose="05000000000000000000" pitchFamily="2" charset="2"/>
              <a:buChar char="Ø"/>
            </a:pPr>
            <a:r>
              <a:rPr lang="vi-VN" sz="2400" dirty="0">
                <a:solidFill>
                  <a:srgbClr val="0000CC"/>
                </a:solidFill>
              </a:rPr>
              <a:t> Tế bào mỡ tăng sinh. </a:t>
            </a:r>
          </a:p>
          <a:p>
            <a:pPr>
              <a:buFont typeface="Wingdings" panose="05000000000000000000" pitchFamily="2" charset="2"/>
              <a:buChar char="Ø"/>
            </a:pPr>
            <a:r>
              <a:rPr lang="vi-VN" sz="2400" dirty="0">
                <a:solidFill>
                  <a:srgbClr val="0000CC"/>
                </a:solidFill>
              </a:rPr>
              <a:t> Không thấy tế bào ác tính</a:t>
            </a:r>
          </a:p>
          <a:p>
            <a:pPr>
              <a:buFont typeface="Wingdings" panose="05000000000000000000" pitchFamily="2" charset="2"/>
              <a:buChar char="Ø"/>
            </a:pPr>
            <a:r>
              <a:rPr lang="vi-VN" sz="2400" dirty="0">
                <a:solidFill>
                  <a:srgbClr val="0000CC"/>
                </a:solidFill>
              </a:rPr>
              <a:t> Không có sự tăng sinh mô đệm, mô liên kết.</a:t>
            </a:r>
          </a:p>
          <a:p>
            <a:pPr marL="0" indent="0">
              <a:buNone/>
            </a:pPr>
            <a:r>
              <a:rPr lang="vi-VN" sz="2400" b="1" dirty="0">
                <a:solidFill>
                  <a:srgbClr val="FF0000"/>
                </a:solidFill>
              </a:rPr>
              <a:t>KL: Suy tủy xương</a:t>
            </a:r>
          </a:p>
          <a:p>
            <a:pPr marL="0" indent="0">
              <a:buNone/>
            </a:pPr>
            <a:r>
              <a:rPr lang="vi-VN" sz="2400" b="1" u="sng" dirty="0">
                <a:solidFill>
                  <a:srgbClr val="00B050"/>
                </a:solidFill>
              </a:rPr>
              <a:t>Loại trừ</a:t>
            </a:r>
            <a:r>
              <a:rPr lang="vi-VN" sz="2400" b="1" dirty="0">
                <a:solidFill>
                  <a:srgbClr val="00B050"/>
                </a:solidFill>
              </a:rPr>
              <a:t>: bạch cầu cấp, ung thư di căn tủy xương, xơ tủy xương</a:t>
            </a:r>
          </a:p>
        </p:txBody>
      </p:sp>
      <p:sp>
        <p:nvSpPr>
          <p:cNvPr id="4" name="Slide Number Placeholder 3"/>
          <p:cNvSpPr>
            <a:spLocks noGrp="1"/>
          </p:cNvSpPr>
          <p:nvPr>
            <p:ph type="sldNum" sz="quarter" idx="12"/>
          </p:nvPr>
        </p:nvSpPr>
        <p:spPr/>
        <p:txBody>
          <a:bodyPr/>
          <a:lstStyle/>
          <a:p>
            <a:fld id="{F29E24E3-7DF3-4851-83BC-07938BF2A0B3}" type="slidenum">
              <a:rPr lang="en-US" smtClean="0"/>
              <a:t>43</a:t>
            </a:fld>
            <a:endParaRPr lang="en-US"/>
          </a:p>
        </p:txBody>
      </p:sp>
    </p:spTree>
    <p:extLst>
      <p:ext uri="{BB962C8B-B14F-4D97-AF65-F5344CB8AC3E}">
        <p14:creationId xmlns:p14="http://schemas.microsoft.com/office/powerpoint/2010/main" val="23740086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714375"/>
          </a:xfrm>
        </p:spPr>
        <p:txBody>
          <a:bodyPr>
            <a:normAutofit/>
          </a:bodyPr>
          <a:lstStyle/>
          <a:p>
            <a:r>
              <a:rPr lang="en-US" sz="2400" b="1" dirty="0">
                <a:solidFill>
                  <a:srgbClr val="FF0066"/>
                </a:solidFill>
                <a:latin typeface="Arial" pitchFamily="34" charset="0"/>
                <a:cs typeface="Arial" pitchFamily="34" charset="0"/>
              </a:rPr>
              <a:t>4. Kết quả sinh thiết tủy xương</a:t>
            </a:r>
            <a:endParaRPr lang="en-US" sz="2400" b="1" dirty="0">
              <a:solidFill>
                <a:srgbClr val="FF0066"/>
              </a:solidFill>
            </a:endParaRPr>
          </a:p>
        </p:txBody>
      </p:sp>
      <p:sp>
        <p:nvSpPr>
          <p:cNvPr id="3" name="Content Placeholder 2"/>
          <p:cNvSpPr>
            <a:spLocks noGrp="1"/>
          </p:cNvSpPr>
          <p:nvPr>
            <p:ph idx="1"/>
          </p:nvPr>
        </p:nvSpPr>
        <p:spPr>
          <a:xfrm>
            <a:off x="228600" y="989014"/>
            <a:ext cx="8458200" cy="5137150"/>
          </a:xfrm>
        </p:spPr>
        <p:txBody>
          <a:bodyPr>
            <a:normAutofit/>
          </a:bodyPr>
          <a:lstStyle/>
          <a:p>
            <a:pPr marL="0" indent="0" algn="just">
              <a:buNone/>
            </a:pPr>
            <a:r>
              <a:rPr lang="en-US" sz="2400" dirty="0">
                <a:solidFill>
                  <a:srgbClr val="0000CC"/>
                </a:solidFill>
                <a:latin typeface="Arial" pitchFamily="34" charset="0"/>
                <a:cs typeface="Arial" pitchFamily="34" charset="0"/>
              </a:rPr>
              <a:t>Tủy thưa thớt tế bào, mật độ tế bào tủy 20%, tế bào mỡ tăng sinh, không thấy tế bào ác tính, tế bào mô liên kết và tế bào sợi không tăng sinh, nhuộm </a:t>
            </a:r>
            <a:r>
              <a:rPr lang="en-US" sz="2400" dirty="0" err="1">
                <a:solidFill>
                  <a:srgbClr val="0000CC"/>
                </a:solidFill>
                <a:latin typeface="Arial" pitchFamily="34" charset="0"/>
                <a:cs typeface="Arial" pitchFamily="34" charset="0"/>
              </a:rPr>
              <a:t>Reticulin</a:t>
            </a:r>
            <a:r>
              <a:rPr lang="en-US" sz="2400" dirty="0">
                <a:solidFill>
                  <a:srgbClr val="0000CC"/>
                </a:solidFill>
                <a:latin typeface="Arial" pitchFamily="34" charset="0"/>
                <a:cs typeface="Arial" pitchFamily="34" charset="0"/>
              </a:rPr>
              <a:t> (-).</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44</a:t>
            </a:fld>
            <a:endParaRPr lang="en-US"/>
          </a:p>
        </p:txBody>
      </p:sp>
      <p:pic>
        <p:nvPicPr>
          <p:cNvPr id="6" name="Picture 5"/>
          <p:cNvPicPr>
            <a:picLocks noChangeAspect="1"/>
          </p:cNvPicPr>
          <p:nvPr/>
        </p:nvPicPr>
        <p:blipFill>
          <a:blip r:embed="rId3"/>
          <a:stretch>
            <a:fillRect/>
          </a:stretch>
        </p:blipFill>
        <p:spPr>
          <a:xfrm>
            <a:off x="-1" y="2628206"/>
            <a:ext cx="3810000" cy="2723555"/>
          </a:xfrm>
          <a:prstGeom prst="rect">
            <a:avLst/>
          </a:prstGeom>
        </p:spPr>
      </p:pic>
      <p:pic>
        <p:nvPicPr>
          <p:cNvPr id="7" name="Picture 6"/>
          <p:cNvPicPr>
            <a:picLocks noChangeAspect="1"/>
          </p:cNvPicPr>
          <p:nvPr/>
        </p:nvPicPr>
        <p:blipFill>
          <a:blip r:embed="rId4"/>
          <a:stretch>
            <a:fillRect/>
          </a:stretch>
        </p:blipFill>
        <p:spPr>
          <a:xfrm>
            <a:off x="3837709" y="2261540"/>
            <a:ext cx="5306291" cy="3979718"/>
          </a:xfrm>
          <a:prstGeom prst="rect">
            <a:avLst/>
          </a:prstGeom>
        </p:spPr>
      </p:pic>
      <p:sp>
        <p:nvSpPr>
          <p:cNvPr id="8" name="Rectangle 7"/>
          <p:cNvSpPr/>
          <p:nvPr/>
        </p:nvSpPr>
        <p:spPr>
          <a:xfrm>
            <a:off x="4457700" y="6370206"/>
            <a:ext cx="4272323" cy="400110"/>
          </a:xfrm>
          <a:prstGeom prst="rect">
            <a:avLst/>
          </a:prstGeom>
        </p:spPr>
        <p:txBody>
          <a:bodyPr wrap="none">
            <a:spAutoFit/>
          </a:bodyPr>
          <a:lstStyle/>
          <a:p>
            <a:r>
              <a:rPr lang="vi-VN" sz="2000" b="1" i="1" u="sng" dirty="0">
                <a:solidFill>
                  <a:srgbClr val="FF0066"/>
                </a:solidFill>
              </a:rPr>
              <a:t>Hình 10.</a:t>
            </a:r>
            <a:r>
              <a:rPr lang="vi-VN" sz="2000" b="1" dirty="0">
                <a:solidFill>
                  <a:srgbClr val="FF0066"/>
                </a:solidFill>
              </a:rPr>
              <a:t> Tủy xương nghèo tế bào</a:t>
            </a:r>
          </a:p>
        </p:txBody>
      </p:sp>
      <p:sp>
        <p:nvSpPr>
          <p:cNvPr id="9" name="Rectangle 8"/>
          <p:cNvSpPr/>
          <p:nvPr/>
        </p:nvSpPr>
        <p:spPr>
          <a:xfrm>
            <a:off x="0" y="5638800"/>
            <a:ext cx="3868367" cy="400110"/>
          </a:xfrm>
          <a:prstGeom prst="rect">
            <a:avLst/>
          </a:prstGeom>
        </p:spPr>
        <p:txBody>
          <a:bodyPr wrap="none">
            <a:spAutoFit/>
          </a:bodyPr>
          <a:lstStyle/>
          <a:p>
            <a:r>
              <a:rPr lang="vi-VN" sz="2000" b="1" i="1" u="sng" dirty="0">
                <a:solidFill>
                  <a:srgbClr val="FF0000"/>
                </a:solidFill>
              </a:rPr>
              <a:t>Hình 9</a:t>
            </a:r>
            <a:r>
              <a:rPr lang="vi-VN" sz="2000" b="1" dirty="0">
                <a:solidFill>
                  <a:srgbClr val="FF0000"/>
                </a:solidFill>
              </a:rPr>
              <a:t>. Mẫu xương sinh thiết  </a:t>
            </a:r>
          </a:p>
        </p:txBody>
      </p:sp>
    </p:spTree>
    <p:extLst>
      <p:ext uri="{BB962C8B-B14F-4D97-AF65-F5344CB8AC3E}">
        <p14:creationId xmlns:p14="http://schemas.microsoft.com/office/powerpoint/2010/main" val="32187149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714375"/>
          </a:xfrm>
        </p:spPr>
        <p:txBody>
          <a:bodyPr>
            <a:normAutofit/>
          </a:bodyPr>
          <a:lstStyle/>
          <a:p>
            <a:r>
              <a:rPr lang="en-US" sz="2400" b="1" dirty="0">
                <a:solidFill>
                  <a:srgbClr val="FF0066"/>
                </a:solidFill>
                <a:latin typeface="Arial" pitchFamily="34" charset="0"/>
                <a:cs typeface="Arial" pitchFamily="34" charset="0"/>
              </a:rPr>
              <a:t>4. Kết quả sinh thiết tủy xương</a:t>
            </a:r>
            <a:endParaRPr lang="en-US" sz="2400" b="1" dirty="0">
              <a:solidFill>
                <a:srgbClr val="0000CC"/>
              </a:solidFill>
            </a:endParaRPr>
          </a:p>
        </p:txBody>
      </p:sp>
      <p:sp>
        <p:nvSpPr>
          <p:cNvPr id="3" name="Content Placeholder 2"/>
          <p:cNvSpPr>
            <a:spLocks noGrp="1"/>
          </p:cNvSpPr>
          <p:nvPr>
            <p:ph idx="1"/>
          </p:nvPr>
        </p:nvSpPr>
        <p:spPr>
          <a:xfrm>
            <a:off x="228600" y="989014"/>
            <a:ext cx="8458200" cy="5137150"/>
          </a:xfrm>
        </p:spPr>
        <p:txBody>
          <a:bodyPr>
            <a:normAutofit/>
          </a:bodyPr>
          <a:lstStyle/>
          <a:p>
            <a:pPr marL="0" indent="0" algn="just">
              <a:buNone/>
            </a:pPr>
            <a:r>
              <a:rPr lang="en-US" sz="2400" dirty="0">
                <a:solidFill>
                  <a:srgbClr val="0000CC"/>
                </a:solidFill>
                <a:latin typeface="Arial" pitchFamily="34" charset="0"/>
                <a:cs typeface="Arial" pitchFamily="34" charset="0"/>
              </a:rPr>
              <a:t>Tủy thưa thớt tế bào, mật độ tế bào tủy 20%, tế bào mỡ tăng sinh, không thấy tế bào ác tính, tế bào mô liên kết và tế bào sợi không tăng sinh, nhuộm </a:t>
            </a:r>
            <a:r>
              <a:rPr lang="en-US" sz="2400" dirty="0" err="1">
                <a:solidFill>
                  <a:srgbClr val="0000CC"/>
                </a:solidFill>
                <a:latin typeface="Arial" pitchFamily="34" charset="0"/>
                <a:cs typeface="Arial" pitchFamily="34" charset="0"/>
              </a:rPr>
              <a:t>Reticulin</a:t>
            </a:r>
            <a:r>
              <a:rPr lang="en-US" sz="2400" dirty="0">
                <a:solidFill>
                  <a:srgbClr val="0000CC"/>
                </a:solidFill>
                <a:latin typeface="Arial" pitchFamily="34" charset="0"/>
                <a:cs typeface="Arial" pitchFamily="34" charset="0"/>
              </a:rPr>
              <a:t> (-).</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45</a:t>
            </a:fld>
            <a:endParaRPr lang="en-US"/>
          </a:p>
        </p:txBody>
      </p:sp>
      <p:sp>
        <p:nvSpPr>
          <p:cNvPr id="8" name="Rectangle 7"/>
          <p:cNvSpPr/>
          <p:nvPr/>
        </p:nvSpPr>
        <p:spPr>
          <a:xfrm>
            <a:off x="4800600" y="5586410"/>
            <a:ext cx="4272323" cy="400110"/>
          </a:xfrm>
          <a:prstGeom prst="rect">
            <a:avLst/>
          </a:prstGeom>
        </p:spPr>
        <p:txBody>
          <a:bodyPr wrap="none">
            <a:spAutoFit/>
          </a:bodyPr>
          <a:lstStyle/>
          <a:p>
            <a:r>
              <a:rPr lang="vi-VN" sz="2000" b="1" u="sng" dirty="0">
                <a:solidFill>
                  <a:srgbClr val="FF0000"/>
                </a:solidFill>
              </a:rPr>
              <a:t>Hình 12</a:t>
            </a:r>
            <a:r>
              <a:rPr lang="vi-VN" sz="2000" b="1" dirty="0">
                <a:solidFill>
                  <a:srgbClr val="FF0000"/>
                </a:solidFill>
              </a:rPr>
              <a:t>. Tủy xương nghèo tế bào</a:t>
            </a:r>
          </a:p>
        </p:txBody>
      </p:sp>
      <p:sp>
        <p:nvSpPr>
          <p:cNvPr id="9" name="Rectangle 8"/>
          <p:cNvSpPr/>
          <p:nvPr/>
        </p:nvSpPr>
        <p:spPr>
          <a:xfrm>
            <a:off x="73231" y="5638800"/>
            <a:ext cx="4193969" cy="400110"/>
          </a:xfrm>
          <a:prstGeom prst="rect">
            <a:avLst/>
          </a:prstGeom>
        </p:spPr>
        <p:txBody>
          <a:bodyPr wrap="none">
            <a:spAutoFit/>
          </a:bodyPr>
          <a:lstStyle/>
          <a:p>
            <a:r>
              <a:rPr lang="vi-VN" sz="2000" b="1" i="1" u="sng" dirty="0">
                <a:solidFill>
                  <a:srgbClr val="FF0000"/>
                </a:solidFill>
              </a:rPr>
              <a:t>Hình 11.</a:t>
            </a:r>
            <a:r>
              <a:rPr lang="vi-VN" sz="2000" b="1" dirty="0">
                <a:solidFill>
                  <a:srgbClr val="FF0000"/>
                </a:solidFill>
              </a:rPr>
              <a:t> Tủy xương bình thường</a:t>
            </a:r>
          </a:p>
        </p:txBody>
      </p:sp>
      <p:pic>
        <p:nvPicPr>
          <p:cNvPr id="5" name="Picture 4"/>
          <p:cNvPicPr>
            <a:picLocks noChangeAspect="1"/>
          </p:cNvPicPr>
          <p:nvPr/>
        </p:nvPicPr>
        <p:blipFill>
          <a:blip r:embed="rId2"/>
          <a:stretch>
            <a:fillRect/>
          </a:stretch>
        </p:blipFill>
        <p:spPr>
          <a:xfrm>
            <a:off x="0" y="2286000"/>
            <a:ext cx="9157854" cy="3129989"/>
          </a:xfrm>
          <a:prstGeom prst="rect">
            <a:avLst/>
          </a:prstGeom>
        </p:spPr>
      </p:pic>
    </p:spTree>
    <p:extLst>
      <p:ext uri="{BB962C8B-B14F-4D97-AF65-F5344CB8AC3E}">
        <p14:creationId xmlns:p14="http://schemas.microsoft.com/office/powerpoint/2010/main" val="11281828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899" y="190469"/>
            <a:ext cx="8458200" cy="5897564"/>
          </a:xfrm>
        </p:spPr>
        <p:txBody>
          <a:bodyPr>
            <a:normAutofit/>
          </a:bodyPr>
          <a:lstStyle/>
          <a:p>
            <a:pPr marL="0" indent="0" algn="just">
              <a:buNone/>
            </a:pPr>
            <a:r>
              <a:rPr lang="en-US" sz="2400" b="1" dirty="0">
                <a:solidFill>
                  <a:srgbClr val="FF0066"/>
                </a:solidFill>
                <a:latin typeface="Arial" pitchFamily="34" charset="0"/>
                <a:ea typeface="+mj-ea"/>
                <a:cs typeface="Arial" pitchFamily="34" charset="0"/>
              </a:rPr>
              <a:t>4. Kết quả sinh thiết tủy xương</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Sinh thiết tủy xương: tủy thưa thớt tế bào, mật độ tế bào tủy 10%, tế bào mỡ tăng sinh, tế bào mô liên kết và tế bào sợi không tăng sinh, không thấy tế bào ác tính, nhuộm </a:t>
            </a:r>
            <a:r>
              <a:rPr lang="en-US" sz="2400" dirty="0" err="1">
                <a:solidFill>
                  <a:srgbClr val="0000CC"/>
                </a:solidFill>
                <a:latin typeface="Arial" pitchFamily="34" charset="0"/>
                <a:cs typeface="Arial" pitchFamily="34" charset="0"/>
              </a:rPr>
              <a:t>Reticulin</a:t>
            </a:r>
            <a:r>
              <a:rPr lang="en-US" sz="2400" dirty="0">
                <a:solidFill>
                  <a:srgbClr val="0000CC"/>
                </a:solidFill>
                <a:latin typeface="Arial" pitchFamily="34" charset="0"/>
                <a:cs typeface="Arial" pitchFamily="34" charset="0"/>
              </a:rPr>
              <a:t> (-) chứng tỏ bệnh nhân không có biểu hiện xơ tủy xương.</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46</a:t>
            </a:fld>
            <a:endParaRPr lang="en-US"/>
          </a:p>
        </p:txBody>
      </p:sp>
      <p:pic>
        <p:nvPicPr>
          <p:cNvPr id="5" name="Picture 4"/>
          <p:cNvPicPr>
            <a:picLocks noChangeAspect="1"/>
          </p:cNvPicPr>
          <p:nvPr/>
        </p:nvPicPr>
        <p:blipFill>
          <a:blip r:embed="rId2"/>
          <a:stretch>
            <a:fillRect/>
          </a:stretch>
        </p:blipFill>
        <p:spPr>
          <a:xfrm>
            <a:off x="4495800" y="2501086"/>
            <a:ext cx="4648200" cy="3366314"/>
          </a:xfrm>
          <a:prstGeom prst="rect">
            <a:avLst/>
          </a:prstGeom>
        </p:spPr>
      </p:pic>
      <p:sp>
        <p:nvSpPr>
          <p:cNvPr id="6" name="Rectangle 5"/>
          <p:cNvSpPr/>
          <p:nvPr/>
        </p:nvSpPr>
        <p:spPr>
          <a:xfrm>
            <a:off x="4129821" y="6308666"/>
            <a:ext cx="5497018" cy="400110"/>
          </a:xfrm>
          <a:prstGeom prst="rect">
            <a:avLst/>
          </a:prstGeom>
        </p:spPr>
        <p:txBody>
          <a:bodyPr wrap="none">
            <a:spAutoFit/>
          </a:bodyPr>
          <a:lstStyle/>
          <a:p>
            <a:r>
              <a:rPr lang="vi-VN" sz="2000" b="1" i="1" u="sng" dirty="0">
                <a:solidFill>
                  <a:srgbClr val="FF0066"/>
                </a:solidFill>
              </a:rPr>
              <a:t>Hình14.</a:t>
            </a:r>
            <a:r>
              <a:rPr lang="vi-VN" sz="2000" b="1" dirty="0">
                <a:solidFill>
                  <a:srgbClr val="FF0066"/>
                </a:solidFill>
              </a:rPr>
              <a:t> Xơ tủy xương, nhuộm Reticulin (+) </a:t>
            </a:r>
          </a:p>
        </p:txBody>
      </p:sp>
      <p:sp>
        <p:nvSpPr>
          <p:cNvPr id="8" name="Rectangle 7"/>
          <p:cNvSpPr/>
          <p:nvPr/>
        </p:nvSpPr>
        <p:spPr>
          <a:xfrm>
            <a:off x="52027" y="5629000"/>
            <a:ext cx="4272323" cy="400110"/>
          </a:xfrm>
          <a:prstGeom prst="rect">
            <a:avLst/>
          </a:prstGeom>
        </p:spPr>
        <p:txBody>
          <a:bodyPr wrap="none">
            <a:spAutoFit/>
          </a:bodyPr>
          <a:lstStyle/>
          <a:p>
            <a:r>
              <a:rPr lang="vi-VN" sz="2000" b="1" i="1" u="sng" dirty="0">
                <a:solidFill>
                  <a:srgbClr val="FF0066"/>
                </a:solidFill>
              </a:rPr>
              <a:t>Hình 13. </a:t>
            </a:r>
            <a:r>
              <a:rPr lang="vi-VN" sz="2000" b="1" dirty="0">
                <a:solidFill>
                  <a:srgbClr val="FF0066"/>
                </a:solidFill>
              </a:rPr>
              <a:t>Tủy xương nghèo tế bào</a:t>
            </a:r>
          </a:p>
        </p:txBody>
      </p:sp>
      <p:pic>
        <p:nvPicPr>
          <p:cNvPr id="9" name="Picture 8"/>
          <p:cNvPicPr>
            <a:picLocks noChangeAspect="1"/>
          </p:cNvPicPr>
          <p:nvPr/>
        </p:nvPicPr>
        <p:blipFill>
          <a:blip r:embed="rId3"/>
          <a:stretch>
            <a:fillRect/>
          </a:stretch>
        </p:blipFill>
        <p:spPr>
          <a:xfrm>
            <a:off x="0" y="2423605"/>
            <a:ext cx="4571999" cy="2952205"/>
          </a:xfrm>
          <a:prstGeom prst="rect">
            <a:avLst/>
          </a:prstGeom>
        </p:spPr>
      </p:pic>
    </p:spTree>
    <p:extLst>
      <p:ext uri="{BB962C8B-B14F-4D97-AF65-F5344CB8AC3E}">
        <p14:creationId xmlns:p14="http://schemas.microsoft.com/office/powerpoint/2010/main" val="23310214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210550" cy="5719763"/>
          </a:xfrm>
        </p:spPr>
        <p:txBody>
          <a:bodyPr>
            <a:normAutofit/>
          </a:bodyPr>
          <a:lstStyle/>
          <a:p>
            <a:pPr marL="0" indent="0" algn="just">
              <a:buNone/>
            </a:pPr>
            <a:r>
              <a:rPr lang="en-US" sz="2600" b="1" u="sng" dirty="0">
                <a:solidFill>
                  <a:srgbClr val="0000CC"/>
                </a:solidFill>
                <a:latin typeface="Arial" pitchFamily="34" charset="0"/>
                <a:cs typeface="Arial" pitchFamily="34" charset="0"/>
              </a:rPr>
              <a:t>CÂU HỎI 13</a:t>
            </a:r>
            <a:r>
              <a:rPr lang="en-US" sz="2600" b="1" dirty="0">
                <a:solidFill>
                  <a:srgbClr val="0000CC"/>
                </a:solidFill>
                <a:latin typeface="Arial" pitchFamily="34" charset="0"/>
                <a:cs typeface="Arial" pitchFamily="34" charset="0"/>
              </a:rPr>
              <a:t>: </a:t>
            </a:r>
          </a:p>
          <a:p>
            <a:pPr marL="0" indent="0" algn="just">
              <a:buNone/>
            </a:pPr>
            <a:r>
              <a:rPr lang="en-US" sz="2600" b="1" dirty="0">
                <a:solidFill>
                  <a:srgbClr val="FF0066"/>
                </a:solidFill>
                <a:latin typeface="Arial" pitchFamily="34" charset="0"/>
                <a:cs typeface="Arial" pitchFamily="34" charset="0"/>
              </a:rPr>
              <a:t>Phân tích xét nghiệm Sinh thiết tủy xương và cho biết chẩn đoán phù hợp?</a:t>
            </a:r>
          </a:p>
          <a:p>
            <a:pPr marL="0" indent="0" algn="just">
              <a:buNone/>
            </a:pPr>
            <a:endParaRPr lang="en-US" sz="26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47</a:t>
            </a:fld>
            <a:endParaRPr lang="en-US"/>
          </a:p>
        </p:txBody>
      </p:sp>
    </p:spTree>
    <p:extLst>
      <p:ext uri="{BB962C8B-B14F-4D97-AF65-F5344CB8AC3E}">
        <p14:creationId xmlns:p14="http://schemas.microsoft.com/office/powerpoint/2010/main" val="41030983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210550" cy="5719763"/>
          </a:xfrm>
        </p:spPr>
        <p:txBody>
          <a:bodyPr>
            <a:normAutofit/>
          </a:bodyPr>
          <a:lstStyle/>
          <a:p>
            <a:pPr marL="0" lvl="0" indent="0" algn="just">
              <a:buNone/>
            </a:pPr>
            <a:r>
              <a:rPr lang="en-US" sz="2600" b="1" u="sng" dirty="0">
                <a:solidFill>
                  <a:srgbClr val="0000CC"/>
                </a:solidFill>
                <a:latin typeface="Arial" pitchFamily="34" charset="0"/>
                <a:cs typeface="Arial" pitchFamily="34" charset="0"/>
              </a:rPr>
              <a:t>CÂU HỎI 13</a:t>
            </a:r>
            <a:r>
              <a:rPr lang="en-US" sz="2600" b="1" dirty="0">
                <a:solidFill>
                  <a:srgbClr val="0000CC"/>
                </a:solidFill>
                <a:latin typeface="Arial" pitchFamily="34" charset="0"/>
                <a:cs typeface="Arial" pitchFamily="34" charset="0"/>
              </a:rPr>
              <a:t>: </a:t>
            </a:r>
          </a:p>
          <a:p>
            <a:pPr marL="0" indent="0" algn="just">
              <a:buNone/>
            </a:pPr>
            <a:r>
              <a:rPr lang="en-US" sz="2600" b="1" dirty="0">
                <a:solidFill>
                  <a:srgbClr val="FF0066"/>
                </a:solidFill>
                <a:latin typeface="Arial" pitchFamily="34" charset="0"/>
                <a:cs typeface="Arial" pitchFamily="34" charset="0"/>
              </a:rPr>
              <a:t>Phân tích xét nghiệm Sinh thiết tủy xương và cho biết chẩn đoán phù hợp:</a:t>
            </a:r>
          </a:p>
          <a:p>
            <a:pPr algn="just">
              <a:buFontTx/>
              <a:buChar char="-"/>
            </a:pPr>
            <a:r>
              <a:rPr lang="en-US" sz="2400" dirty="0">
                <a:solidFill>
                  <a:srgbClr val="0000CC"/>
                </a:solidFill>
                <a:latin typeface="Arial" panose="020B0604020202020204" pitchFamily="34" charset="0"/>
                <a:cs typeface="Arial" panose="020B0604020202020204" pitchFamily="34" charset="0"/>
              </a:rPr>
              <a:t>Mật độ tế bào tủy giảm (20%)</a:t>
            </a:r>
          </a:p>
          <a:p>
            <a:pPr algn="just">
              <a:buFontTx/>
              <a:buChar char="-"/>
            </a:pPr>
            <a:r>
              <a:rPr lang="en-US" sz="2400" dirty="0">
                <a:solidFill>
                  <a:srgbClr val="0000CC"/>
                </a:solidFill>
                <a:latin typeface="Arial" panose="020B0604020202020204" pitchFamily="34" charset="0"/>
                <a:cs typeface="Arial" panose="020B0604020202020204" pitchFamily="34" charset="0"/>
              </a:rPr>
              <a:t>Giảm các tế bào tạo máu đầu dòng</a:t>
            </a:r>
          </a:p>
          <a:p>
            <a:pPr algn="just">
              <a:buFontTx/>
              <a:buChar char="-"/>
            </a:pPr>
            <a:r>
              <a:rPr lang="en-US" sz="2400" dirty="0">
                <a:solidFill>
                  <a:srgbClr val="0000CC"/>
                </a:solidFill>
                <a:latin typeface="Arial" panose="020B0604020202020204" pitchFamily="34" charset="0"/>
                <a:cs typeface="Arial" panose="020B0604020202020204" pitchFamily="34" charset="0"/>
              </a:rPr>
              <a:t>Tế bào mỡ tăng sinh. </a:t>
            </a:r>
          </a:p>
          <a:p>
            <a:pPr algn="just">
              <a:buFontTx/>
              <a:buChar char="-"/>
            </a:pPr>
            <a:r>
              <a:rPr lang="en-US" sz="2400" dirty="0">
                <a:solidFill>
                  <a:srgbClr val="0000CC"/>
                </a:solidFill>
                <a:latin typeface="Arial" panose="020B0604020202020204" pitchFamily="34" charset="0"/>
                <a:cs typeface="Arial" panose="020B0604020202020204" pitchFamily="34" charset="0"/>
              </a:rPr>
              <a:t>Tế bào mô liên kết và tế bào sợi không tăng sinh, nhuộm </a:t>
            </a:r>
            <a:r>
              <a:rPr lang="en-US" sz="2400" dirty="0" err="1">
                <a:solidFill>
                  <a:srgbClr val="0000CC"/>
                </a:solidFill>
                <a:latin typeface="Arial" panose="020B0604020202020204" pitchFamily="34" charset="0"/>
                <a:cs typeface="Arial" panose="020B0604020202020204" pitchFamily="34" charset="0"/>
              </a:rPr>
              <a:t>Reticulin</a:t>
            </a:r>
            <a:r>
              <a:rPr lang="en-US" sz="2400" dirty="0">
                <a:solidFill>
                  <a:srgbClr val="0000CC"/>
                </a:solidFill>
                <a:latin typeface="Arial" panose="020B0604020202020204" pitchFamily="34" charset="0"/>
                <a:cs typeface="Arial" panose="020B0604020202020204" pitchFamily="34" charset="0"/>
              </a:rPr>
              <a:t> (-) </a:t>
            </a:r>
          </a:p>
          <a:p>
            <a:pPr algn="just">
              <a:buFontTx/>
              <a:buChar char="-"/>
            </a:pPr>
            <a:r>
              <a:rPr lang="en-US" sz="2400" dirty="0">
                <a:solidFill>
                  <a:srgbClr val="0000CC"/>
                </a:solidFill>
                <a:latin typeface="Arial" panose="020B0604020202020204" pitchFamily="34" charset="0"/>
                <a:cs typeface="Arial" panose="020B0604020202020204" pitchFamily="34" charset="0"/>
              </a:rPr>
              <a:t> Không thấy tế bào ác tính.</a:t>
            </a:r>
          </a:p>
          <a:p>
            <a:pPr marL="0" indent="0" algn="just">
              <a:buNone/>
            </a:pPr>
            <a:r>
              <a:rPr lang="en-US" sz="2800" b="1" i="1" dirty="0">
                <a:solidFill>
                  <a:srgbClr val="FF0000"/>
                </a:solidFill>
                <a:latin typeface="Arial" pitchFamily="34" charset="0"/>
                <a:cs typeface="Arial" pitchFamily="34" charset="0"/>
                <a:sym typeface="Wingdings" panose="05000000000000000000" pitchFamily="2" charset="2"/>
              </a:rPr>
              <a:t> </a:t>
            </a:r>
            <a:r>
              <a:rPr lang="en-US" sz="2800" b="1" i="1" dirty="0">
                <a:solidFill>
                  <a:srgbClr val="FF0000"/>
                </a:solidFill>
                <a:latin typeface="Arial" pitchFamily="34" charset="0"/>
                <a:cs typeface="Arial" pitchFamily="34" charset="0"/>
              </a:rPr>
              <a:t>KL: Suy tủy xương</a:t>
            </a:r>
            <a:endParaRPr lang="vi-VN" sz="2800" b="1" i="1" dirty="0">
              <a:solidFill>
                <a:srgbClr val="FF0000"/>
              </a:solidFill>
            </a:endParaRPr>
          </a:p>
          <a:p>
            <a:pPr marL="0" indent="0" algn="just">
              <a:buNone/>
            </a:pPr>
            <a:endParaRPr lang="en-US" sz="2600" b="1" i="1" dirty="0">
              <a:solidFill>
                <a:srgbClr val="FF0000"/>
              </a:solidFill>
              <a:latin typeface="Arial" pitchFamily="34" charset="0"/>
              <a:cs typeface="Arial" pitchFamily="34" charset="0"/>
            </a:endParaRPr>
          </a:p>
          <a:p>
            <a:pPr marL="0" indent="0" algn="just">
              <a:buNone/>
            </a:pPr>
            <a:endParaRPr lang="en-US" sz="2600" b="1" dirty="0">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48</a:t>
            </a:fld>
            <a:endParaRPr lang="en-US"/>
          </a:p>
        </p:txBody>
      </p:sp>
    </p:spTree>
    <p:extLst>
      <p:ext uri="{BB962C8B-B14F-4D97-AF65-F5344CB8AC3E}">
        <p14:creationId xmlns:p14="http://schemas.microsoft.com/office/powerpoint/2010/main" val="9836042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609600"/>
            <a:ext cx="8686800" cy="4351338"/>
          </a:xfrm>
        </p:spPr>
        <p:txBody>
          <a:bodyPr>
            <a:normAutofit/>
          </a:bodyPr>
          <a:lstStyle/>
          <a:p>
            <a:pPr marL="0" indent="0">
              <a:buNone/>
            </a:pPr>
            <a:r>
              <a:rPr lang="en-US" sz="2600" b="1" u="sng" dirty="0">
                <a:solidFill>
                  <a:srgbClr val="0000CC"/>
                </a:solidFill>
                <a:latin typeface="Arial" pitchFamily="34" charset="0"/>
                <a:cs typeface="Arial" pitchFamily="34" charset="0"/>
              </a:rPr>
              <a:t>CÂU HỎI 14</a:t>
            </a:r>
            <a:r>
              <a:rPr lang="en-US" sz="2600" b="1" dirty="0">
                <a:solidFill>
                  <a:srgbClr val="0000CC"/>
                </a:solidFill>
                <a:latin typeface="Arial" pitchFamily="34" charset="0"/>
                <a:cs typeface="Arial" pitchFamily="34" charset="0"/>
              </a:rPr>
              <a:t>: </a:t>
            </a:r>
          </a:p>
          <a:p>
            <a:pPr marL="0" lvl="0" indent="0" algn="just">
              <a:buNone/>
            </a:pPr>
            <a:r>
              <a:rPr lang="en-US" sz="2600" b="1" dirty="0">
                <a:solidFill>
                  <a:srgbClr val="FF0066"/>
                </a:solidFill>
                <a:latin typeface="Arial" pitchFamily="34" charset="0"/>
                <a:cs typeface="Arial" pitchFamily="34" charset="0"/>
              </a:rPr>
              <a:t>Mức độ suy tủy xương ở người bệnh này như thế nào?</a:t>
            </a:r>
          </a:p>
          <a:p>
            <a:pPr marL="0" indent="0">
              <a:buNone/>
            </a:pPr>
            <a:endParaRPr lang="en-US" sz="26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49</a:t>
            </a:fld>
            <a:endParaRPr lang="en-US"/>
          </a:p>
        </p:txBody>
      </p:sp>
    </p:spTree>
    <p:extLst>
      <p:ext uri="{BB962C8B-B14F-4D97-AF65-F5344CB8AC3E}">
        <p14:creationId xmlns:p14="http://schemas.microsoft.com/office/powerpoint/2010/main" val="1832445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685800"/>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CA LÂM SÀNG</a:t>
            </a:r>
            <a:endParaRPr lang="en-US" sz="3600" dirty="0">
              <a:solidFill>
                <a:srgbClr val="FF0000"/>
              </a:solidFill>
            </a:endParaRPr>
          </a:p>
        </p:txBody>
      </p:sp>
      <p:sp>
        <p:nvSpPr>
          <p:cNvPr id="3" name="Content Placeholder 2"/>
          <p:cNvSpPr>
            <a:spLocks noGrp="1"/>
          </p:cNvSpPr>
          <p:nvPr>
            <p:ph idx="1"/>
          </p:nvPr>
        </p:nvSpPr>
        <p:spPr>
          <a:xfrm>
            <a:off x="304800" y="990600"/>
            <a:ext cx="8382000" cy="5638800"/>
          </a:xfrm>
        </p:spPr>
        <p:txBody>
          <a:bodyPr>
            <a:normAutofit fontScale="85000" lnSpcReduction="20000"/>
          </a:bodyPr>
          <a:lstStyle/>
          <a:p>
            <a:pPr marL="514350" indent="-514350" algn="just">
              <a:lnSpc>
                <a:spcPct val="170000"/>
              </a:lnSpc>
              <a:buAutoNum type="romanUcPeriod"/>
            </a:pPr>
            <a:r>
              <a:rPr lang="en-US" sz="3100" b="1" dirty="0">
                <a:solidFill>
                  <a:srgbClr val="FF0000"/>
                </a:solidFill>
                <a:latin typeface="Arial" pitchFamily="34" charset="0"/>
                <a:cs typeface="Arial" pitchFamily="34" charset="0"/>
              </a:rPr>
              <a:t>HÀNH</a:t>
            </a:r>
            <a:r>
              <a:rPr lang="en-US" sz="3100" b="1" dirty="0">
                <a:solidFill>
                  <a:srgbClr val="0000CC"/>
                </a:solidFill>
                <a:latin typeface="Arial" pitchFamily="34" charset="0"/>
                <a:cs typeface="Arial" pitchFamily="34" charset="0"/>
              </a:rPr>
              <a:t> </a:t>
            </a:r>
            <a:r>
              <a:rPr lang="en-US" sz="3100" b="1" dirty="0">
                <a:solidFill>
                  <a:srgbClr val="FF0000"/>
                </a:solidFill>
                <a:latin typeface="Arial" pitchFamily="34" charset="0"/>
                <a:cs typeface="Arial" pitchFamily="34" charset="0"/>
              </a:rPr>
              <a:t>CHÍNH:</a:t>
            </a:r>
          </a:p>
          <a:p>
            <a:pPr marL="0" indent="0" algn="just">
              <a:lnSpc>
                <a:spcPct val="170000"/>
              </a:lnSpc>
              <a:buNone/>
            </a:pPr>
            <a:r>
              <a:rPr lang="en-US" sz="3100" dirty="0">
                <a:solidFill>
                  <a:srgbClr val="0000CC"/>
                </a:solidFill>
                <a:latin typeface="Arial" pitchFamily="34" charset="0"/>
                <a:cs typeface="Arial" pitchFamily="34" charset="0"/>
              </a:rPr>
              <a:t>       Tên: N. V. N                                30 tuổi</a:t>
            </a:r>
          </a:p>
          <a:p>
            <a:pPr marL="0" indent="0" algn="just">
              <a:lnSpc>
                <a:spcPct val="170000"/>
              </a:lnSpc>
              <a:buNone/>
            </a:pPr>
            <a:r>
              <a:rPr lang="en-US" sz="3100" dirty="0">
                <a:solidFill>
                  <a:srgbClr val="0000CC"/>
                </a:solidFill>
                <a:latin typeface="Arial" pitchFamily="34" charset="0"/>
                <a:cs typeface="Arial" pitchFamily="34" charset="0"/>
              </a:rPr>
              <a:t>       Giới: Nam</a:t>
            </a:r>
          </a:p>
          <a:p>
            <a:pPr marL="0" indent="0" algn="just">
              <a:lnSpc>
                <a:spcPct val="170000"/>
              </a:lnSpc>
              <a:buNone/>
            </a:pPr>
            <a:r>
              <a:rPr lang="en-US" sz="3100" dirty="0">
                <a:solidFill>
                  <a:srgbClr val="0000CC"/>
                </a:solidFill>
                <a:latin typeface="Arial" pitchFamily="34" charset="0"/>
                <a:cs typeface="Arial" pitchFamily="34" charset="0"/>
              </a:rPr>
              <a:t>       Nghề nghiệp: nông dân </a:t>
            </a:r>
          </a:p>
          <a:p>
            <a:pPr marL="0" indent="0" algn="just">
              <a:lnSpc>
                <a:spcPct val="170000"/>
              </a:lnSpc>
              <a:buNone/>
            </a:pPr>
            <a:r>
              <a:rPr lang="en-US" sz="3100" dirty="0">
                <a:solidFill>
                  <a:srgbClr val="0000CC"/>
                </a:solidFill>
                <a:latin typeface="Arial" pitchFamily="34" charset="0"/>
                <a:cs typeface="Arial" pitchFamily="34" charset="0"/>
              </a:rPr>
              <a:t>       Địa chỉ: Đồng Tháp</a:t>
            </a:r>
          </a:p>
          <a:p>
            <a:pPr marL="0" indent="0" algn="just">
              <a:lnSpc>
                <a:spcPct val="170000"/>
              </a:lnSpc>
              <a:buNone/>
            </a:pPr>
            <a:r>
              <a:rPr lang="en-US" sz="3100" dirty="0">
                <a:solidFill>
                  <a:srgbClr val="0000CC"/>
                </a:solidFill>
                <a:latin typeface="Arial" pitchFamily="34" charset="0"/>
                <a:cs typeface="Arial" pitchFamily="34" charset="0"/>
              </a:rPr>
              <a:t>       Nhập viện: 02/7/2019</a:t>
            </a:r>
          </a:p>
          <a:p>
            <a:pPr marL="571500" indent="-571500" algn="just">
              <a:lnSpc>
                <a:spcPct val="170000"/>
              </a:lnSpc>
              <a:buFont typeface="+mj-lt"/>
              <a:buAutoNum type="romanUcPeriod" startAt="2"/>
            </a:pPr>
            <a:r>
              <a:rPr lang="en-US" sz="3100" b="1" dirty="0">
                <a:solidFill>
                  <a:srgbClr val="FF0000"/>
                </a:solidFill>
                <a:latin typeface="Arial" pitchFamily="34" charset="0"/>
                <a:cs typeface="Arial" pitchFamily="34" charset="0"/>
              </a:rPr>
              <a:t>LÝ DO NHẬP VIỆN: </a:t>
            </a:r>
            <a:r>
              <a:rPr lang="en-US" sz="3100" dirty="0">
                <a:solidFill>
                  <a:srgbClr val="0000CC"/>
                </a:solidFill>
                <a:latin typeface="Arial" pitchFamily="34" charset="0"/>
                <a:cs typeface="Arial" pitchFamily="34" charset="0"/>
              </a:rPr>
              <a:t> chóng mặt khi thay đổi tư thế và có vài mảng bầm da xuất hiện tự nhiên.</a:t>
            </a:r>
          </a:p>
        </p:txBody>
      </p:sp>
      <p:sp>
        <p:nvSpPr>
          <p:cNvPr id="4" name="Slide Number Placeholder 3"/>
          <p:cNvSpPr>
            <a:spLocks noGrp="1"/>
          </p:cNvSpPr>
          <p:nvPr>
            <p:ph type="sldNum" sz="quarter" idx="12"/>
          </p:nvPr>
        </p:nvSpPr>
        <p:spPr/>
        <p:txBody>
          <a:bodyPr/>
          <a:lstStyle/>
          <a:p>
            <a:fld id="{F29E24E3-7DF3-4851-83BC-07938BF2A0B3}" type="slidenum">
              <a:rPr lang="en-US" smtClean="0"/>
              <a:t>5</a:t>
            </a:fld>
            <a:endParaRPr lang="en-US"/>
          </a:p>
        </p:txBody>
      </p:sp>
    </p:spTree>
    <p:extLst>
      <p:ext uri="{BB962C8B-B14F-4D97-AF65-F5344CB8AC3E}">
        <p14:creationId xmlns:p14="http://schemas.microsoft.com/office/powerpoint/2010/main" val="279292642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304800"/>
            <a:ext cx="8915400" cy="6248400"/>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14</a:t>
            </a:r>
            <a:r>
              <a:rPr lang="en-US" sz="2400" b="1" dirty="0">
                <a:solidFill>
                  <a:srgbClr val="0000CC"/>
                </a:solidFill>
                <a:latin typeface="Arial" pitchFamily="34" charset="0"/>
                <a:cs typeface="Arial" pitchFamily="34" charset="0"/>
              </a:rPr>
              <a:t>: </a:t>
            </a:r>
          </a:p>
          <a:p>
            <a:pPr marL="0" lvl="0" indent="0">
              <a:buNone/>
            </a:pPr>
            <a:r>
              <a:rPr lang="en-US" sz="2400" b="1" dirty="0">
                <a:solidFill>
                  <a:srgbClr val="FF0066"/>
                </a:solidFill>
                <a:latin typeface="Arial" pitchFamily="34" charset="0"/>
                <a:cs typeface="Arial" pitchFamily="34" charset="0"/>
              </a:rPr>
              <a:t>Mức độ suy tủy xương ở bệnh nhân:</a:t>
            </a:r>
          </a:p>
          <a:p>
            <a:r>
              <a:rPr lang="vi-VN" sz="2400" dirty="0">
                <a:solidFill>
                  <a:srgbClr val="0000CC"/>
                </a:solidFill>
                <a:cs typeface="Arial" panose="020B0604020202020204" pitchFamily="34" charset="0"/>
              </a:rPr>
              <a:t>Bảng Phân loại mức độ suy tủy theo Williams Hematology 2016 như sau: </a:t>
            </a:r>
            <a:endParaRPr lang="en-US" sz="2400" dirty="0">
              <a:solidFill>
                <a:srgbClr val="0000CC"/>
              </a:solidFill>
              <a:latin typeface="Arial" panose="020B0604020202020204" pitchFamily="34" charset="0"/>
              <a:cs typeface="Arial" panose="020B0604020202020204" pitchFamily="34" charset="0"/>
            </a:endParaRPr>
          </a:p>
          <a:p>
            <a:endParaRPr lang="en-US" sz="2400" dirty="0">
              <a:solidFill>
                <a:srgbClr val="0000CC"/>
              </a:solidFill>
              <a:latin typeface="Arial" panose="020B0604020202020204" pitchFamily="34" charset="0"/>
              <a:cs typeface="Arial" panose="020B0604020202020204" pitchFamily="34" charset="0"/>
            </a:endParaRPr>
          </a:p>
          <a:p>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50</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2534138222"/>
              </p:ext>
            </p:extLst>
          </p:nvPr>
        </p:nvGraphicFramePr>
        <p:xfrm>
          <a:off x="152400" y="1975356"/>
          <a:ext cx="8915400" cy="3282444"/>
        </p:xfrm>
        <a:graphic>
          <a:graphicData uri="http://schemas.openxmlformats.org/drawingml/2006/table">
            <a:tbl>
              <a:tblPr firstRow="1" firstCol="1" bandRow="1"/>
              <a:tblGrid>
                <a:gridCol w="1289402">
                  <a:extLst>
                    <a:ext uri="{9D8B030D-6E8A-4147-A177-3AD203B41FA5}">
                      <a16:colId xmlns:a16="http://schemas.microsoft.com/office/drawing/2014/main" val="2979403690"/>
                    </a:ext>
                  </a:extLst>
                </a:gridCol>
                <a:gridCol w="1453798">
                  <a:extLst>
                    <a:ext uri="{9D8B030D-6E8A-4147-A177-3AD203B41FA5}">
                      <a16:colId xmlns:a16="http://schemas.microsoft.com/office/drawing/2014/main" val="374784844"/>
                    </a:ext>
                  </a:extLst>
                </a:gridCol>
                <a:gridCol w="1385991">
                  <a:extLst>
                    <a:ext uri="{9D8B030D-6E8A-4147-A177-3AD203B41FA5}">
                      <a16:colId xmlns:a16="http://schemas.microsoft.com/office/drawing/2014/main" val="3568077196"/>
                    </a:ext>
                  </a:extLst>
                </a:gridCol>
                <a:gridCol w="1422632">
                  <a:extLst>
                    <a:ext uri="{9D8B030D-6E8A-4147-A177-3AD203B41FA5}">
                      <a16:colId xmlns:a16="http://schemas.microsoft.com/office/drawing/2014/main" val="3705658017"/>
                    </a:ext>
                  </a:extLst>
                </a:gridCol>
                <a:gridCol w="1423543">
                  <a:extLst>
                    <a:ext uri="{9D8B030D-6E8A-4147-A177-3AD203B41FA5}">
                      <a16:colId xmlns:a16="http://schemas.microsoft.com/office/drawing/2014/main" val="1639401328"/>
                    </a:ext>
                  </a:extLst>
                </a:gridCol>
                <a:gridCol w="1940034">
                  <a:extLst>
                    <a:ext uri="{9D8B030D-6E8A-4147-A177-3AD203B41FA5}">
                      <a16:colId xmlns:a16="http://schemas.microsoft.com/office/drawing/2014/main" val="3981202260"/>
                    </a:ext>
                  </a:extLst>
                </a:gridCol>
              </a:tblGrid>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Mức độ</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en-US" sz="2200" b="0" dirty="0" err="1">
                          <a:solidFill>
                            <a:srgbClr val="0000CC"/>
                          </a:solidFill>
                          <a:effectLst/>
                          <a:latin typeface="Arial" panose="020B0604020202020204" pitchFamily="34" charset="0"/>
                          <a:ea typeface="SimSun" panose="02010600030101010101" pitchFamily="2" charset="-122"/>
                          <a:cs typeface="Arial" panose="020B0604020202020204" pitchFamily="34" charset="0"/>
                        </a:rPr>
                        <a:t>Hb</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H</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C lưới</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rPr>
                        <a:t>BC hạt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Tiểu cầu</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Sinh thiết tủy</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2466759060"/>
                  </a:ext>
                </a:extLst>
              </a:tr>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Trung bình</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100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40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a:t>
                      </a:r>
                      <a:r>
                        <a:rPr lang="en-US"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1.5 G/L</a:t>
                      </a:r>
                      <a:endParaRPr lang="vi-VN" sz="2200" b="1" dirty="0">
                        <a:solidFill>
                          <a:srgbClr val="FF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50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Mật độ </a:t>
                      </a:r>
                      <a:endParaRPr lang="en-US"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endParaRPr>
                    </a:p>
                    <a:p>
                      <a:pPr algn="just">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tế bào &lt; 25%</a:t>
                      </a:r>
                      <a:endParaRPr lang="vi-VN" sz="2200" b="0" dirty="0">
                        <a:solidFill>
                          <a:srgbClr val="FF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extLst>
                  <a:ext uri="{0D108BD9-81ED-4DB2-BD59-A6C34878D82A}">
                    <a16:rowId xmlns:a16="http://schemas.microsoft.com/office/drawing/2014/main" val="2174637898"/>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&lt; 90 g/L</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3</a:t>
                      </a:r>
                      <a:r>
                        <a:rPr lang="en-US"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0 G/L</a:t>
                      </a:r>
                      <a:endParaRPr lang="vi-VN" sz="2200" b="1" dirty="0">
                        <a:solidFill>
                          <a:srgbClr val="FF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0</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.5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3</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vMerge="1">
                  <a:txBody>
                    <a:bodyPr/>
                    <a:lstStyle/>
                    <a:p>
                      <a:endParaRPr lang="vi-VN"/>
                    </a:p>
                  </a:txBody>
                  <a:tcPr/>
                </a:tc>
                <a:extLst>
                  <a:ext uri="{0D108BD9-81ED-4DB2-BD59-A6C34878D82A}">
                    <a16:rowId xmlns:a16="http://schemas.microsoft.com/office/drawing/2014/main" val="1277454455"/>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Rất 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80 g/L</a:t>
                      </a:r>
                      <a:endParaRPr lang="vi-VN" sz="2200" b="1" dirty="0">
                        <a:solidFill>
                          <a:srgbClr val="FF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0</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a:t>
                      </a: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2</a:t>
                      </a:r>
                      <a:r>
                        <a:rPr lang="en-US"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0 G/L</a:t>
                      </a:r>
                      <a:endParaRPr lang="vi-VN" sz="2200" b="1" dirty="0">
                        <a:solidFill>
                          <a:srgbClr val="FF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vMerge="1">
                  <a:txBody>
                    <a:bodyPr/>
                    <a:lstStyle/>
                    <a:p>
                      <a:endParaRPr lang="vi-VN"/>
                    </a:p>
                  </a:txBody>
                  <a:tcPr/>
                </a:tc>
                <a:extLst>
                  <a:ext uri="{0D108BD9-81ED-4DB2-BD59-A6C34878D82A}">
                    <a16:rowId xmlns:a16="http://schemas.microsoft.com/office/drawing/2014/main" val="2803470378"/>
                  </a:ext>
                </a:extLst>
              </a:tr>
            </a:tbl>
          </a:graphicData>
        </a:graphic>
      </p:graphicFrame>
      <p:sp>
        <p:nvSpPr>
          <p:cNvPr id="2" name="Rectangle 1"/>
          <p:cNvSpPr/>
          <p:nvPr/>
        </p:nvSpPr>
        <p:spPr>
          <a:xfrm>
            <a:off x="304800" y="5442668"/>
            <a:ext cx="5479385" cy="424732"/>
          </a:xfrm>
          <a:prstGeom prst="rect">
            <a:avLst/>
          </a:prstGeom>
        </p:spPr>
        <p:txBody>
          <a:bodyPr wrap="none">
            <a:spAutoFit/>
          </a:bodyPr>
          <a:lstStyle/>
          <a:p>
            <a:pPr lvl="0" defTabSz="685800">
              <a:lnSpc>
                <a:spcPct val="90000"/>
              </a:lnSpc>
              <a:spcBef>
                <a:spcPts val="750"/>
              </a:spcBef>
            </a:pPr>
            <a:r>
              <a:rPr lang="en-US" sz="2400" b="1" i="1" dirty="0">
                <a:solidFill>
                  <a:srgbClr val="FF0000"/>
                </a:solidFill>
                <a:latin typeface="Arial" panose="020B0604020202020204" pitchFamily="34" charset="0"/>
                <a:cs typeface="Arial" panose="020B0604020202020204" pitchFamily="34" charset="0"/>
              </a:rPr>
              <a:t>KL: Suy tủy xương mức độ rất nặng</a:t>
            </a:r>
            <a:endParaRPr lang="vi-VN" sz="2400" b="1" i="1" dirty="0">
              <a:solidFill>
                <a:srgbClr val="FF0000"/>
              </a:solidFill>
              <a:cs typeface="Arial" panose="020B0604020202020204" pitchFamily="34" charset="0"/>
            </a:endParaRPr>
          </a:p>
        </p:txBody>
      </p:sp>
    </p:spTree>
    <p:extLst>
      <p:ext uri="{BB962C8B-B14F-4D97-AF65-F5344CB8AC3E}">
        <p14:creationId xmlns:p14="http://schemas.microsoft.com/office/powerpoint/2010/main" val="36964622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533400"/>
            <a:ext cx="8610600" cy="4351338"/>
          </a:xfrm>
        </p:spPr>
        <p:txBody>
          <a:bodyPr>
            <a:normAutofit/>
          </a:bodyPr>
          <a:lstStyle/>
          <a:p>
            <a:pPr marL="0" indent="0">
              <a:buNone/>
            </a:pPr>
            <a:r>
              <a:rPr lang="en-US" sz="2400" b="1" u="sng" dirty="0">
                <a:solidFill>
                  <a:srgbClr val="0000CC"/>
                </a:solidFill>
                <a:latin typeface="Arial" pitchFamily="34" charset="0"/>
                <a:cs typeface="Arial" pitchFamily="34" charset="0"/>
              </a:rPr>
              <a:t>CÂU HỎI 15</a:t>
            </a:r>
            <a:r>
              <a:rPr lang="en-US" sz="2400" b="1" dirty="0">
                <a:solidFill>
                  <a:srgbClr val="0000CC"/>
                </a:solidFill>
                <a:latin typeface="Arial" pitchFamily="34" charset="0"/>
                <a:cs typeface="Arial" pitchFamily="34" charset="0"/>
              </a:rPr>
              <a:t>: </a:t>
            </a:r>
          </a:p>
          <a:p>
            <a:pPr marL="0" lvl="0" indent="0">
              <a:buNone/>
            </a:pPr>
            <a:r>
              <a:rPr lang="en-US" sz="2400" b="1" dirty="0">
                <a:solidFill>
                  <a:srgbClr val="FF0066"/>
                </a:solidFill>
                <a:latin typeface="Arial" pitchFamily="34" charset="0"/>
                <a:cs typeface="Arial" pitchFamily="34" charset="0"/>
              </a:rPr>
              <a:t>Nguyên nhân Suy tủy xương của bệnh nhân này là gì?</a:t>
            </a:r>
          </a:p>
          <a:p>
            <a:pPr marL="0" indent="0">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51</a:t>
            </a:fld>
            <a:endParaRPr lang="en-US"/>
          </a:p>
        </p:txBody>
      </p:sp>
    </p:spTree>
    <p:extLst>
      <p:ext uri="{BB962C8B-B14F-4D97-AF65-F5344CB8AC3E}">
        <p14:creationId xmlns:p14="http://schemas.microsoft.com/office/powerpoint/2010/main" val="231849193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915400" cy="6492876"/>
          </a:xfrm>
        </p:spPr>
        <p:txBody>
          <a:bodyPr>
            <a:normAutofit lnSpcReduction="10000"/>
          </a:bodyPr>
          <a:lstStyle/>
          <a:p>
            <a:pPr marL="0" indent="0" algn="just">
              <a:buNone/>
            </a:pPr>
            <a:r>
              <a:rPr lang="en-US" sz="2400" b="1" u="sng" dirty="0">
                <a:solidFill>
                  <a:srgbClr val="0000CC"/>
                </a:solidFill>
                <a:latin typeface="Arial" pitchFamily="34" charset="0"/>
                <a:cs typeface="Arial" pitchFamily="34" charset="0"/>
              </a:rPr>
              <a:t>CÂU HỎI 15</a:t>
            </a:r>
            <a:r>
              <a:rPr lang="en-US" sz="2400" b="1" dirty="0">
                <a:solidFill>
                  <a:srgbClr val="0000CC"/>
                </a:solidFill>
                <a:latin typeface="Arial" pitchFamily="34" charset="0"/>
                <a:cs typeface="Arial" pitchFamily="34" charset="0"/>
              </a:rPr>
              <a:t>: </a:t>
            </a:r>
          </a:p>
          <a:p>
            <a:pPr marL="0" lvl="0" indent="0">
              <a:buNone/>
            </a:pPr>
            <a:r>
              <a:rPr lang="en-US" sz="2400" b="1" dirty="0">
                <a:solidFill>
                  <a:srgbClr val="FF0066"/>
                </a:solidFill>
                <a:latin typeface="Arial" pitchFamily="34" charset="0"/>
                <a:cs typeface="Arial" pitchFamily="34" charset="0"/>
              </a:rPr>
              <a:t>Nguyên nhân Suy tủy xương của bệnh nhân này là:</a:t>
            </a:r>
          </a:p>
          <a:p>
            <a:pPr>
              <a:buFontTx/>
              <a:buChar char="-"/>
            </a:pPr>
            <a:r>
              <a:rPr lang="en-US" sz="2400" b="1" dirty="0">
                <a:solidFill>
                  <a:srgbClr val="FF0000"/>
                </a:solidFill>
                <a:latin typeface="Arial" panose="020B0604020202020204" pitchFamily="34" charset="0"/>
                <a:cs typeface="Arial" panose="020B0604020202020204" pitchFamily="34" charset="0"/>
              </a:rPr>
              <a:t>Di truyền: </a:t>
            </a:r>
            <a:r>
              <a:rPr lang="en-US" sz="2400" dirty="0">
                <a:solidFill>
                  <a:srgbClr val="0000CC"/>
                </a:solidFill>
                <a:latin typeface="Arial" panose="020B0604020202020204" pitchFamily="34" charset="0"/>
                <a:cs typeface="Arial" panose="020B0604020202020204" pitchFamily="34" charset="0"/>
              </a:rPr>
              <a:t>bệnh thiếu máu </a:t>
            </a:r>
            <a:r>
              <a:rPr lang="en-US" sz="2400" dirty="0" err="1">
                <a:solidFill>
                  <a:srgbClr val="0000CC"/>
                </a:solidFill>
                <a:latin typeface="Arial" panose="020B0604020202020204" pitchFamily="34" charset="0"/>
                <a:cs typeface="Arial" panose="020B0604020202020204" pitchFamily="34" charset="0"/>
              </a:rPr>
              <a:t>Fanconi</a:t>
            </a:r>
            <a:r>
              <a:rPr lang="en-US" sz="2400" dirty="0">
                <a:solidFill>
                  <a:srgbClr val="0000CC"/>
                </a:solidFill>
                <a:latin typeface="Arial" panose="020B0604020202020204" pitchFamily="34" charset="0"/>
                <a:cs typeface="Arial" panose="020B0604020202020204" pitchFamily="34" charset="0"/>
              </a:rPr>
              <a:t>, loạn sừng bẩm sinh,  hội chứng </a:t>
            </a:r>
            <a:r>
              <a:rPr lang="en-US" sz="2400" dirty="0" err="1">
                <a:solidFill>
                  <a:srgbClr val="0000CC"/>
                </a:solidFill>
                <a:latin typeface="Arial" panose="020B0604020202020204" pitchFamily="34" charset="0"/>
                <a:cs typeface="Arial" panose="020B0604020202020204" pitchFamily="34" charset="0"/>
              </a:rPr>
              <a:t>Shwachman</a:t>
            </a:r>
            <a:r>
              <a:rPr lang="en-US" sz="2400" dirty="0">
                <a:solidFill>
                  <a:srgbClr val="0000CC"/>
                </a:solidFill>
                <a:latin typeface="Arial" panose="020B0604020202020204" pitchFamily="34" charset="0"/>
                <a:cs typeface="Arial" panose="020B0604020202020204" pitchFamily="34" charset="0"/>
              </a:rPr>
              <a:t>- Diamond </a:t>
            </a:r>
          </a:p>
          <a:p>
            <a:pPr>
              <a:buFontTx/>
              <a:buChar char="-"/>
            </a:pPr>
            <a:r>
              <a:rPr lang="en-US" sz="2400" b="1" dirty="0">
                <a:solidFill>
                  <a:srgbClr val="FF0000"/>
                </a:solidFill>
                <a:latin typeface="Arial" panose="020B0604020202020204" pitchFamily="34" charset="0"/>
                <a:cs typeface="Arial" panose="020B0604020202020204" pitchFamily="34" charset="0"/>
              </a:rPr>
              <a:t>Mắc phải:</a:t>
            </a:r>
          </a:p>
          <a:p>
            <a:pPr marL="457200" indent="-457200">
              <a:buAutoNum type="arabicPeriod"/>
            </a:pPr>
            <a:r>
              <a:rPr lang="en-US" sz="2400" dirty="0">
                <a:solidFill>
                  <a:srgbClr val="0000CC"/>
                </a:solidFill>
                <a:latin typeface="Arial" panose="020B0604020202020204" pitchFamily="34" charset="0"/>
                <a:cs typeface="Arial" panose="020B0604020202020204" pitchFamily="34" charset="0"/>
              </a:rPr>
              <a:t>Nhiễm trùng</a:t>
            </a:r>
          </a:p>
          <a:p>
            <a:pPr marL="457200" indent="-457200">
              <a:buAutoNum type="arabicPeriod"/>
            </a:pPr>
            <a:r>
              <a:rPr lang="en-US" sz="2400" dirty="0">
                <a:solidFill>
                  <a:srgbClr val="0000CC"/>
                </a:solidFill>
                <a:latin typeface="Arial" panose="020B0604020202020204" pitchFamily="34" charset="0"/>
                <a:cs typeface="Arial" panose="020B0604020202020204" pitchFamily="34" charset="0"/>
              </a:rPr>
              <a:t>Siêu vi: EBV, virus viêm gan non -A, -B, -C, -D, -E, or –G, HIV </a:t>
            </a:r>
          </a:p>
          <a:p>
            <a:pPr marL="457200" indent="-457200">
              <a:buFont typeface="Arial" panose="020B0604020202020204" pitchFamily="34" charset="0"/>
              <a:buAutoNum type="arabicPeriod"/>
            </a:pPr>
            <a:r>
              <a:rPr lang="en-US" sz="2400" dirty="0">
                <a:solidFill>
                  <a:srgbClr val="0000CC"/>
                </a:solidFill>
                <a:latin typeface="Arial" panose="020B0604020202020204" pitchFamily="34" charset="0"/>
                <a:cs typeface="Arial" panose="020B0604020202020204" pitchFamily="34" charset="0"/>
              </a:rPr>
              <a:t>Thuốc: chloramphenicol, thuốc hóa trị gây độc tế bào</a:t>
            </a:r>
          </a:p>
          <a:p>
            <a:pPr marL="457200" indent="-457200">
              <a:buFont typeface="Arial" panose="020B0604020202020204" pitchFamily="34" charset="0"/>
              <a:buAutoNum type="arabicPeriod"/>
            </a:pPr>
            <a:r>
              <a:rPr lang="en-US" sz="2400" dirty="0">
                <a:solidFill>
                  <a:srgbClr val="0000CC"/>
                </a:solidFill>
                <a:latin typeface="Arial" panose="020B0604020202020204" pitchFamily="34" charset="0"/>
                <a:cs typeface="Arial" panose="020B0604020202020204" pitchFamily="34" charset="0"/>
              </a:rPr>
              <a:t>Hóa chất: benzene, thuốc trừ sâu (organochlorine, organophosphate)…</a:t>
            </a:r>
          </a:p>
          <a:p>
            <a:pPr marL="457200" indent="-457200">
              <a:buFont typeface="Arial" panose="020B0604020202020204" pitchFamily="34" charset="0"/>
              <a:buAutoNum type="arabicPeriod"/>
            </a:pPr>
            <a:r>
              <a:rPr lang="en-US" sz="2400" dirty="0">
                <a:solidFill>
                  <a:srgbClr val="0000CC"/>
                </a:solidFill>
                <a:latin typeface="Arial" panose="020B0604020202020204" pitchFamily="34" charset="0"/>
                <a:cs typeface="Arial" panose="020B0604020202020204" pitchFamily="34" charset="0"/>
              </a:rPr>
              <a:t>Tia xạ</a:t>
            </a:r>
          </a:p>
          <a:p>
            <a:pPr marL="457200" indent="-457200">
              <a:buAutoNum type="arabicPeriod"/>
            </a:pPr>
            <a:r>
              <a:rPr lang="en-US" sz="2400" dirty="0">
                <a:solidFill>
                  <a:srgbClr val="0000CC"/>
                </a:solidFill>
                <a:latin typeface="Arial" panose="020B0604020202020204" pitchFamily="34" charset="0"/>
                <a:cs typeface="Arial" panose="020B0604020202020204" pitchFamily="34" charset="0"/>
              </a:rPr>
              <a:t>Bệnh tự miễn, mô liên kết: Lupus, Viêm khớp dạng thấp, bệnh tuyến giáp miễn dịch</a:t>
            </a:r>
          </a:p>
          <a:p>
            <a:pPr marL="457200" indent="-457200">
              <a:buAutoNum type="arabicPeriod"/>
            </a:pPr>
            <a:r>
              <a:rPr lang="en-US" sz="2400" dirty="0">
                <a:solidFill>
                  <a:srgbClr val="0000CC"/>
                </a:solidFill>
                <a:latin typeface="Arial" panose="020B0604020202020204" pitchFamily="34" charset="0"/>
                <a:cs typeface="Arial" panose="020B0604020202020204" pitchFamily="34" charset="0"/>
              </a:rPr>
              <a:t>Tiểu huyết sắc tố kịch phát về đêm</a:t>
            </a:r>
          </a:p>
          <a:p>
            <a:pPr marL="457200" indent="-457200">
              <a:buAutoNum type="arabicPeriod"/>
            </a:pPr>
            <a:r>
              <a:rPr lang="en-US" sz="2400" dirty="0">
                <a:solidFill>
                  <a:srgbClr val="0000CC"/>
                </a:solidFill>
                <a:latin typeface="Arial" panose="020B0604020202020204" pitchFamily="34" charset="0"/>
                <a:cs typeface="Arial" panose="020B0604020202020204" pitchFamily="34" charset="0"/>
              </a:rPr>
              <a:t>Thai kì</a:t>
            </a:r>
          </a:p>
          <a:p>
            <a:pPr marL="457200" indent="-457200">
              <a:buAutoNum type="arabicPeriod"/>
            </a:pPr>
            <a:r>
              <a:rPr lang="en-US" sz="2400" dirty="0">
                <a:solidFill>
                  <a:srgbClr val="0000CC"/>
                </a:solidFill>
                <a:latin typeface="Arial" panose="020B0604020202020204" pitchFamily="34" charset="0"/>
                <a:cs typeface="Arial" panose="020B0604020202020204" pitchFamily="34" charset="0"/>
              </a:rPr>
              <a:t>Vô căn (65%)</a:t>
            </a:r>
            <a:endParaRPr lang="en-US" sz="2400" b="1" dirty="0">
              <a:solidFill>
                <a:srgbClr val="0000CC"/>
              </a:solidFill>
              <a:latin typeface="Arial" panose="020B0604020202020204" pitchFamily="34" charset="0"/>
              <a:cs typeface="Arial" panose="020B0604020202020204" pitchFamily="34" charset="0"/>
            </a:endParaRPr>
          </a:p>
          <a:p>
            <a:pPr marL="457200" indent="-457200">
              <a:buAutoNum type="arabicPeriod"/>
            </a:pPr>
            <a:endParaRPr lang="en-US" sz="2400" dirty="0">
              <a:solidFill>
                <a:srgbClr val="0000CC"/>
              </a:solidFill>
              <a:latin typeface="Arial" panose="020B0604020202020204" pitchFamily="34" charset="0"/>
              <a:cs typeface="Arial" panose="020B0604020202020204" pitchFamily="34" charset="0"/>
            </a:endParaRPr>
          </a:p>
          <a:p>
            <a:endParaRPr lang="vi-VN"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52</a:t>
            </a:fld>
            <a:endParaRPr lang="en-US"/>
          </a:p>
        </p:txBody>
      </p:sp>
    </p:spTree>
    <p:extLst>
      <p:ext uri="{BB962C8B-B14F-4D97-AF65-F5344CB8AC3E}">
        <p14:creationId xmlns:p14="http://schemas.microsoft.com/office/powerpoint/2010/main" val="2863190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533400"/>
            <a:ext cx="8610600" cy="4351338"/>
          </a:xfrm>
        </p:spPr>
        <p:txBody>
          <a:bodyPr>
            <a:normAutofit/>
          </a:bodyPr>
          <a:lstStyle/>
          <a:p>
            <a:pPr marL="0" indent="0">
              <a:buNone/>
            </a:pPr>
            <a:r>
              <a:rPr lang="en-US" sz="2400" b="1" u="sng" dirty="0">
                <a:solidFill>
                  <a:srgbClr val="0000CC"/>
                </a:solidFill>
                <a:latin typeface="Arial" pitchFamily="34" charset="0"/>
                <a:cs typeface="Arial" pitchFamily="34" charset="0"/>
              </a:rPr>
              <a:t>CÂU HỎI 16</a:t>
            </a:r>
            <a:r>
              <a:rPr lang="en-US" sz="2400" b="1" dirty="0">
                <a:solidFill>
                  <a:srgbClr val="0000CC"/>
                </a:solidFill>
                <a:latin typeface="Arial" pitchFamily="34" charset="0"/>
                <a:cs typeface="Arial" pitchFamily="34" charset="0"/>
              </a:rPr>
              <a:t>: </a:t>
            </a:r>
          </a:p>
          <a:p>
            <a:pPr marL="0" lvl="0" indent="0">
              <a:buNone/>
            </a:pPr>
            <a:r>
              <a:rPr lang="en-US" sz="2400" b="1" dirty="0">
                <a:solidFill>
                  <a:srgbClr val="FF0066"/>
                </a:solidFill>
                <a:latin typeface="Arial" pitchFamily="34" charset="0"/>
                <a:cs typeface="Arial" pitchFamily="34" charset="0"/>
              </a:rPr>
              <a:t>Giải thích cơ chế bệnh sinh của bệnh Suy tủy xương của bệnh nhân này là gì?</a:t>
            </a:r>
          </a:p>
          <a:p>
            <a:pPr marL="0" indent="0">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53</a:t>
            </a:fld>
            <a:endParaRPr lang="en-US"/>
          </a:p>
        </p:txBody>
      </p:sp>
    </p:spTree>
    <p:extLst>
      <p:ext uri="{BB962C8B-B14F-4D97-AF65-F5344CB8AC3E}">
        <p14:creationId xmlns:p14="http://schemas.microsoft.com/office/powerpoint/2010/main" val="391452873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365126"/>
            <a:ext cx="8763000" cy="549274"/>
          </a:xfrm>
        </p:spPr>
        <p:txBody>
          <a:bodyPr>
            <a:normAutofit/>
          </a:bodyPr>
          <a:lstStyle/>
          <a:p>
            <a:pPr algn="ctr"/>
            <a:r>
              <a:rPr lang="vi-VN" sz="2800" u="sng" dirty="0">
                <a:solidFill>
                  <a:srgbClr val="FF0066"/>
                </a:solidFill>
                <a:effectLst>
                  <a:outerShdw blurRad="38100" dist="38100" dir="2700000" algn="tl">
                    <a:srgbClr val="000000">
                      <a:alpha val="43137"/>
                    </a:srgbClr>
                  </a:outerShdw>
                </a:effectLst>
                <a:latin typeface="+mn-lt"/>
              </a:rPr>
              <a:t>CƠ CHẾ BỆNH SINH CỦA SUY TỦY MẮC PHẢI</a:t>
            </a:r>
          </a:p>
        </p:txBody>
      </p:sp>
      <p:sp>
        <p:nvSpPr>
          <p:cNvPr id="3" name="Content Placeholder 2"/>
          <p:cNvSpPr>
            <a:spLocks noGrp="1"/>
          </p:cNvSpPr>
          <p:nvPr>
            <p:ph idx="1"/>
          </p:nvPr>
        </p:nvSpPr>
        <p:spPr>
          <a:xfrm>
            <a:off x="152400" y="1066800"/>
            <a:ext cx="8763000" cy="5791200"/>
          </a:xfrm>
        </p:spPr>
        <p:txBody>
          <a:bodyPr>
            <a:normAutofit/>
          </a:bodyPr>
          <a:lstStyle/>
          <a:p>
            <a:pPr marL="457200" indent="-457200" algn="just">
              <a:buFont typeface="+mj-lt"/>
              <a:buAutoNum type="arabicPeriod"/>
            </a:pPr>
            <a:r>
              <a:rPr lang="en-US" sz="2400" dirty="0">
                <a:solidFill>
                  <a:srgbClr val="0000CC"/>
                </a:solidFill>
                <a:latin typeface="Arial" panose="020B0604020202020204" pitchFamily="34" charset="0"/>
                <a:cs typeface="Arial" panose="020B0604020202020204" pitchFamily="34" charset="0"/>
              </a:rPr>
              <a:t>Ức chế miễn dịch </a:t>
            </a:r>
            <a:r>
              <a:rPr lang="en-US" sz="2400" dirty="0" err="1">
                <a:solidFill>
                  <a:srgbClr val="0000CC"/>
                </a:solidFill>
                <a:latin typeface="Arial" panose="020B0604020202020204" pitchFamily="34" charset="0"/>
                <a:cs typeface="Arial" panose="020B0604020202020204" pitchFamily="34" charset="0"/>
              </a:rPr>
              <a:t>dịch</a:t>
            </a:r>
            <a:r>
              <a:rPr lang="en-US" sz="2400" dirty="0">
                <a:solidFill>
                  <a:srgbClr val="0000CC"/>
                </a:solidFill>
                <a:latin typeface="Arial" panose="020B0604020202020204" pitchFamily="34" charset="0"/>
                <a:cs typeface="Arial" panose="020B0604020202020204" pitchFamily="34" charset="0"/>
              </a:rPr>
              <a:t> thể hay miễn dịch tế bào của tế bào tạo máu đa năng</a:t>
            </a:r>
          </a:p>
          <a:p>
            <a:pPr marL="457200" indent="-457200" algn="just">
              <a:buFont typeface="+mj-lt"/>
              <a:buAutoNum type="arabicPeriod"/>
            </a:pPr>
            <a:r>
              <a:rPr lang="en-US" sz="2400" dirty="0">
                <a:solidFill>
                  <a:srgbClr val="0000CC"/>
                </a:solidFill>
                <a:latin typeface="Arial" panose="020B0604020202020204" pitchFamily="34" charset="0"/>
                <a:cs typeface="Arial" panose="020B0604020202020204" pitchFamily="34" charset="0"/>
              </a:rPr>
              <a:t>Sự bào mòn tăng dần của các điểm cuối của nhiễm sắc thể</a:t>
            </a:r>
          </a:p>
          <a:p>
            <a:pPr marL="457200" indent="-457200" algn="just">
              <a:buFont typeface="+mj-lt"/>
              <a:buAutoNum type="arabicPeriod"/>
            </a:pPr>
            <a:r>
              <a:rPr lang="en-US" sz="2400" dirty="0">
                <a:solidFill>
                  <a:srgbClr val="0000CC"/>
                </a:solidFill>
                <a:latin typeface="Arial" panose="020B0604020202020204" pitchFamily="34" charset="0"/>
                <a:cs typeface="Arial" panose="020B0604020202020204" pitchFamily="34" charset="0"/>
              </a:rPr>
              <a:t>Gây độc trực tiếp các tế bào gốc tạo máu hay các tế bào tạo máu đa năng</a:t>
            </a:r>
          </a:p>
          <a:p>
            <a:pPr marL="457200" indent="-457200" algn="just">
              <a:buFont typeface="+mj-lt"/>
              <a:buAutoNum type="arabicPeriod"/>
            </a:pPr>
            <a:r>
              <a:rPr lang="en-US" sz="2400" dirty="0">
                <a:solidFill>
                  <a:srgbClr val="0000CC"/>
                </a:solidFill>
                <a:latin typeface="Arial" panose="020B0604020202020204" pitchFamily="34" charset="0"/>
                <a:cs typeface="Arial" panose="020B0604020202020204" pitchFamily="34" charset="0"/>
              </a:rPr>
              <a:t>Khiếm khuyết vi môi trường mô đệm tủy xương cần thiết cho sự phát triển tế bào tạo máu.</a:t>
            </a:r>
          </a:p>
          <a:p>
            <a:pPr marL="457200" indent="-457200" algn="just">
              <a:buFont typeface="+mj-lt"/>
              <a:buAutoNum type="arabicPeriod"/>
            </a:pPr>
            <a:r>
              <a:rPr lang="en-US" sz="2400" dirty="0">
                <a:solidFill>
                  <a:srgbClr val="0000CC"/>
                </a:solidFill>
                <a:latin typeface="Arial" panose="020B0604020202020204" pitchFamily="34" charset="0"/>
                <a:cs typeface="Arial" panose="020B0604020202020204" pitchFamily="34" charset="0"/>
              </a:rPr>
              <a:t>Giảm sản xuất hoặc phóng thích các yếu tố tăng trưởng thiết yếu của tế bào tạo máu đa năng</a:t>
            </a:r>
          </a:p>
          <a:p>
            <a:pPr marL="0" indent="0">
              <a:buNone/>
            </a:pPr>
            <a:br>
              <a:rPr lang="en-US" sz="2400" dirty="0">
                <a:solidFill>
                  <a:srgbClr val="0000CC"/>
                </a:solidFill>
                <a:latin typeface="Arial" panose="020B0604020202020204" pitchFamily="34" charset="0"/>
                <a:cs typeface="Arial" panose="020B0604020202020204" pitchFamily="34" charset="0"/>
              </a:rPr>
            </a:br>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54</a:t>
            </a:fld>
            <a:endParaRPr lang="en-US"/>
          </a:p>
        </p:txBody>
      </p:sp>
    </p:spTree>
    <p:extLst>
      <p:ext uri="{BB962C8B-B14F-4D97-AF65-F5344CB8AC3E}">
        <p14:creationId xmlns:p14="http://schemas.microsoft.com/office/powerpoint/2010/main" val="382377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763000" cy="549274"/>
          </a:xfrm>
        </p:spPr>
        <p:txBody>
          <a:bodyPr>
            <a:normAutofit/>
          </a:bodyPr>
          <a:lstStyle/>
          <a:p>
            <a:pPr algn="ctr"/>
            <a:r>
              <a:rPr lang="vi-VN" sz="2800" u="sng" dirty="0">
                <a:solidFill>
                  <a:srgbClr val="FF0000"/>
                </a:solidFill>
                <a:effectLst>
                  <a:outerShdw blurRad="38100" dist="38100" dir="2700000" algn="tl">
                    <a:srgbClr val="000000">
                      <a:alpha val="43137"/>
                    </a:srgbClr>
                  </a:outerShdw>
                </a:effectLst>
                <a:latin typeface="+mn-lt"/>
              </a:rPr>
              <a:t>CƠ CHẾ BỆNH SINH CỦA SUY TỦY MẮC PHẢI</a:t>
            </a:r>
          </a:p>
        </p:txBody>
      </p:sp>
      <p:sp>
        <p:nvSpPr>
          <p:cNvPr id="3" name="Content Placeholder 2"/>
          <p:cNvSpPr>
            <a:spLocks noGrp="1"/>
          </p:cNvSpPr>
          <p:nvPr>
            <p:ph idx="1"/>
          </p:nvPr>
        </p:nvSpPr>
        <p:spPr>
          <a:xfrm>
            <a:off x="152400" y="701674"/>
            <a:ext cx="8763000" cy="6156326"/>
          </a:xfrm>
        </p:spPr>
        <p:txBody>
          <a:bodyPr>
            <a:normAutofit fontScale="92500"/>
          </a:bodyPr>
          <a:lstStyle/>
          <a:p>
            <a:pPr algn="just"/>
            <a:r>
              <a:rPr lang="vi-VN" dirty="0">
                <a:solidFill>
                  <a:srgbClr val="0000CC"/>
                </a:solidFill>
              </a:rPr>
              <a:t>Sinh bệnh học miễn dịch của quá trình chết tế bào theo chu trình của các tế bào tạo máu đa năng trong bệnh suy tủy xương mắc phải như sau:</a:t>
            </a:r>
          </a:p>
          <a:p>
            <a:pPr algn="just">
              <a:buFontTx/>
              <a:buChar char="-"/>
            </a:pPr>
            <a:r>
              <a:rPr lang="vi-VN" dirty="0">
                <a:solidFill>
                  <a:srgbClr val="0000CC"/>
                </a:solidFill>
              </a:rPr>
              <a:t>Kháng nguyên được trình diện cho tế bào lympho T bởi các tế bào trình diện kháng nguyên (APCs). Các APCs này kích hoạt các tế bào T để tế bào T hoạt hóa và tăng sinh. </a:t>
            </a:r>
          </a:p>
          <a:p>
            <a:pPr algn="just">
              <a:buFontTx/>
              <a:buChar char="-"/>
            </a:pPr>
            <a:r>
              <a:rPr lang="vi-VN" dirty="0">
                <a:solidFill>
                  <a:srgbClr val="0000CC"/>
                </a:solidFill>
              </a:rPr>
              <a:t>T-bet, một yếu tố phiên mã, liên kết với vùng xúc tác của IFN-</a:t>
            </a:r>
            <a:r>
              <a:rPr lang="vi-VN" dirty="0">
                <a:solidFill>
                  <a:srgbClr val="0000CC"/>
                </a:solidFill>
                <a:sym typeface="Symbol" panose="05050102010706020507" pitchFamily="18" charset="2"/>
              </a:rPr>
              <a:t></a:t>
            </a:r>
            <a:r>
              <a:rPr lang="vi-VN" dirty="0">
                <a:solidFill>
                  <a:srgbClr val="0000CC"/>
                </a:solidFill>
              </a:rPr>
              <a:t> và gây ra biểu hiện gen. Ngược lại, Protein liên kết với SLAM (SAP) liên kết với Fyn và điều hòa hoạt động của phân tử kích hoạt tế bào lympho mang tín hiệu (SLAM) trên sự biểu hiện của IFN, làm giảm phiên mã gen. Bệnh nhân suy tủy xương biểu hiện T-bet là chủ yếu và mức độ SAP thấp.</a:t>
            </a:r>
          </a:p>
          <a:p>
            <a:pPr algn="just">
              <a:buFontTx/>
              <a:buChar char="-"/>
            </a:pPr>
            <a:r>
              <a:rPr lang="vi-VN" dirty="0">
                <a:solidFill>
                  <a:srgbClr val="0000CC"/>
                </a:solidFill>
              </a:rPr>
              <a:t> Tăng sản xuất interleukin-2 dẫn đến sự phát triển đa dòng của các tế bào T. IFN-</a:t>
            </a:r>
            <a:r>
              <a:rPr lang="vi-VN" dirty="0">
                <a:solidFill>
                  <a:srgbClr val="0000CC"/>
                </a:solidFill>
                <a:sym typeface="Symbol" panose="05050102010706020507" pitchFamily="18" charset="2"/>
              </a:rPr>
              <a:t> </a:t>
            </a:r>
            <a:r>
              <a:rPr lang="vi-VN" dirty="0">
                <a:solidFill>
                  <a:srgbClr val="0000CC"/>
                </a:solidFill>
              </a:rPr>
              <a:t>và yếu tố hoại tử khối u -</a:t>
            </a:r>
            <a:r>
              <a:rPr lang="vi-VN" dirty="0">
                <a:solidFill>
                  <a:srgbClr val="0000CC"/>
                </a:solidFill>
                <a:sym typeface="Symbol" panose="05050102010706020507" pitchFamily="18" charset="2"/>
              </a:rPr>
              <a:t> </a:t>
            </a:r>
            <a:r>
              <a:rPr lang="vi-VN" dirty="0">
                <a:solidFill>
                  <a:srgbClr val="0000CC"/>
                </a:solidFill>
              </a:rPr>
              <a:t>(TNF-</a:t>
            </a:r>
            <a:r>
              <a:rPr lang="vi-VN" dirty="0">
                <a:solidFill>
                  <a:srgbClr val="0000CC"/>
                </a:solidFill>
                <a:sym typeface="Symbol" panose="05050102010706020507" pitchFamily="18" charset="2"/>
              </a:rPr>
              <a:t>)</a:t>
            </a:r>
            <a:r>
              <a:rPr lang="vi-VN" dirty="0">
                <a:solidFill>
                  <a:srgbClr val="0000CC"/>
                </a:solidFill>
              </a:rPr>
              <a:t> điều hòa cả hai thụ thể tế bào T và thụ thể Fas. Kích hoạt thụ thể Fas bởi phối tử Fas dẫn đến quá trình tự hủy của các tế bào đích. </a:t>
            </a:r>
          </a:p>
          <a:p>
            <a:pPr algn="just">
              <a:buFontTx/>
              <a:buChar char="-"/>
            </a:pPr>
            <a:r>
              <a:rPr lang="vi-VN" dirty="0">
                <a:solidFill>
                  <a:srgbClr val="0000CC"/>
                </a:solidFill>
              </a:rPr>
              <a:t>Một số tác dụng của IFN-</a:t>
            </a:r>
            <a:r>
              <a:rPr lang="vi-VN" dirty="0">
                <a:solidFill>
                  <a:srgbClr val="0000CC"/>
                </a:solidFill>
                <a:sym typeface="Symbol" panose="05050102010706020507" pitchFamily="18" charset="2"/>
              </a:rPr>
              <a:t></a:t>
            </a:r>
            <a:r>
              <a:rPr lang="vi-VN" dirty="0">
                <a:solidFill>
                  <a:srgbClr val="0000CC"/>
                </a:solidFill>
              </a:rPr>
              <a:t> được thực hiện trung gian thông qua yếu tố điều hòa Interferon 1 (IRF-1), là yếu tố chế sự phiên mã của các gen tế bào và xâm nhập vào chu kỳ tế bào. IFN-</a:t>
            </a:r>
            <a:r>
              <a:rPr lang="vi-VN" dirty="0">
                <a:solidFill>
                  <a:srgbClr val="0000CC"/>
                </a:solidFill>
                <a:sym typeface="Symbol" panose="05050102010706020507" pitchFamily="18" charset="2"/>
              </a:rPr>
              <a:t></a:t>
            </a:r>
            <a:r>
              <a:rPr lang="vi-VN" dirty="0">
                <a:solidFill>
                  <a:srgbClr val="0000CC"/>
                </a:solidFill>
              </a:rPr>
              <a:t> là một chất gây cảm ứng mạnh của nhiều gen tế bào, có thể cảm ứng nitric oxide synthase (NOS), sản xuất khí độc, nitric oxide (NO), có thể phát tán các tác động độc hại hơn nữa. </a:t>
            </a:r>
          </a:p>
          <a:p>
            <a:pPr algn="just">
              <a:buFontTx/>
              <a:buChar char="-"/>
            </a:pPr>
            <a:r>
              <a:rPr lang="vi-VN" dirty="0">
                <a:solidFill>
                  <a:srgbClr val="0000CC"/>
                </a:solidFill>
              </a:rPr>
              <a:t>Những tác động này cuối cùng dẫn đến giảm chu kỳ tế bào và làm tăng quá trình chết tế bào theo chu trình.</a:t>
            </a:r>
          </a:p>
        </p:txBody>
      </p:sp>
      <p:sp>
        <p:nvSpPr>
          <p:cNvPr id="4" name="Slide Number Placeholder 3"/>
          <p:cNvSpPr>
            <a:spLocks noGrp="1"/>
          </p:cNvSpPr>
          <p:nvPr>
            <p:ph type="sldNum" sz="quarter" idx="12"/>
          </p:nvPr>
        </p:nvSpPr>
        <p:spPr/>
        <p:txBody>
          <a:bodyPr/>
          <a:lstStyle/>
          <a:p>
            <a:fld id="{F29E24E3-7DF3-4851-83BC-07938BF2A0B3}" type="slidenum">
              <a:rPr lang="en-US" smtClean="0"/>
              <a:t>55</a:t>
            </a:fld>
            <a:endParaRPr lang="en-US"/>
          </a:p>
        </p:txBody>
      </p:sp>
    </p:spTree>
    <p:extLst>
      <p:ext uri="{BB962C8B-B14F-4D97-AF65-F5344CB8AC3E}">
        <p14:creationId xmlns:p14="http://schemas.microsoft.com/office/powerpoint/2010/main" val="2822524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29E24E3-7DF3-4851-83BC-07938BF2A0B3}" type="slidenum">
              <a:rPr lang="en-US" smtClean="0"/>
              <a:t>56</a:t>
            </a:fld>
            <a:endParaRPr lang="en-US"/>
          </a:p>
        </p:txBody>
      </p:sp>
      <p:pic>
        <p:nvPicPr>
          <p:cNvPr id="5" name="Picture 4"/>
          <p:cNvPicPr>
            <a:picLocks noChangeAspect="1"/>
          </p:cNvPicPr>
          <p:nvPr/>
        </p:nvPicPr>
        <p:blipFill>
          <a:blip r:embed="rId3"/>
          <a:stretch>
            <a:fillRect/>
          </a:stretch>
        </p:blipFill>
        <p:spPr>
          <a:xfrm>
            <a:off x="590119" y="741776"/>
            <a:ext cx="7452292" cy="5491163"/>
          </a:xfrm>
          <a:prstGeom prst="rect">
            <a:avLst/>
          </a:prstGeom>
        </p:spPr>
      </p:pic>
      <p:sp>
        <p:nvSpPr>
          <p:cNvPr id="6" name="Rectangle 5"/>
          <p:cNvSpPr/>
          <p:nvPr/>
        </p:nvSpPr>
        <p:spPr>
          <a:xfrm>
            <a:off x="1384212" y="6288915"/>
            <a:ext cx="5864106" cy="400110"/>
          </a:xfrm>
          <a:prstGeom prst="rect">
            <a:avLst/>
          </a:prstGeom>
        </p:spPr>
        <p:txBody>
          <a:bodyPr wrap="none">
            <a:spAutoFit/>
          </a:bodyPr>
          <a:lstStyle/>
          <a:p>
            <a:r>
              <a:rPr lang="vi-VN" sz="2000" b="1" i="1" u="sng" dirty="0">
                <a:solidFill>
                  <a:srgbClr val="FF0066"/>
                </a:solidFill>
              </a:rPr>
              <a:t>Hình 15. </a:t>
            </a:r>
            <a:r>
              <a:rPr lang="vi-VN" sz="2000" b="1" dirty="0">
                <a:solidFill>
                  <a:srgbClr val="FF0066"/>
                </a:solidFill>
              </a:rPr>
              <a:t>Cơ chế bệnh sinh của suy tủy xương </a:t>
            </a:r>
            <a:endParaRPr lang="vi-VN" sz="2000" dirty="0">
              <a:solidFill>
                <a:srgbClr val="FF0066"/>
              </a:solidFill>
            </a:endParaRPr>
          </a:p>
        </p:txBody>
      </p:sp>
      <p:sp>
        <p:nvSpPr>
          <p:cNvPr id="7" name="Rectangle 6"/>
          <p:cNvSpPr/>
          <p:nvPr/>
        </p:nvSpPr>
        <p:spPr>
          <a:xfrm>
            <a:off x="304800" y="162580"/>
            <a:ext cx="8686800" cy="523220"/>
          </a:xfrm>
          <a:prstGeom prst="rect">
            <a:avLst/>
          </a:prstGeom>
        </p:spPr>
        <p:txBody>
          <a:bodyPr wrap="square">
            <a:spAutoFit/>
          </a:bodyPr>
          <a:lstStyle/>
          <a:p>
            <a:r>
              <a:rPr lang="vi-VN" sz="2800" u="sng" dirty="0">
                <a:solidFill>
                  <a:srgbClr val="FF0000"/>
                </a:solidFill>
                <a:effectLst>
                  <a:outerShdw blurRad="38100" dist="38100" dir="2700000" algn="tl">
                    <a:srgbClr val="000000">
                      <a:alpha val="43137"/>
                    </a:srgbClr>
                  </a:outerShdw>
                </a:effectLst>
              </a:rPr>
              <a:t>CƠ CHẾ BỆNH SINH CỦA SUY TỦY MẮC PHẢI</a:t>
            </a:r>
            <a:endParaRPr lang="vi-VN" dirty="0"/>
          </a:p>
        </p:txBody>
      </p:sp>
      <p:pic>
        <p:nvPicPr>
          <p:cNvPr id="8" name="Chỗ dành sẵn cho Nội dung 4">
            <a:extLst>
              <a:ext uri="{FF2B5EF4-FFF2-40B4-BE49-F238E27FC236}">
                <a16:creationId xmlns:a16="http://schemas.microsoft.com/office/drawing/2014/main" id="{1B851270-4AEB-49C9-834B-349F96903456}"/>
              </a:ext>
            </a:extLst>
          </p:cNvPr>
          <p:cNvPicPr>
            <a:picLocks noGrp="1" noChangeAspect="1"/>
          </p:cNvPicPr>
          <p:nvPr>
            <p:ph idx="1"/>
          </p:nvPr>
        </p:nvPicPr>
        <p:blipFill>
          <a:blip r:embed="rId4"/>
          <a:stretch>
            <a:fillRect/>
          </a:stretch>
        </p:blipFill>
        <p:spPr>
          <a:xfrm>
            <a:off x="590119" y="791778"/>
            <a:ext cx="7353731" cy="5497137"/>
          </a:xfrm>
        </p:spPr>
      </p:pic>
    </p:spTree>
    <p:extLst>
      <p:ext uri="{BB962C8B-B14F-4D97-AF65-F5344CB8AC3E}">
        <p14:creationId xmlns:p14="http://schemas.microsoft.com/office/powerpoint/2010/main" val="157672354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33400"/>
            <a:ext cx="8686800" cy="5643563"/>
          </a:xfrm>
        </p:spPr>
        <p:txBody>
          <a:bodyPr>
            <a:normAutofit/>
          </a:bodyPr>
          <a:lstStyle/>
          <a:p>
            <a:pPr marL="0" indent="0">
              <a:buNone/>
            </a:pPr>
            <a:r>
              <a:rPr lang="en-US" sz="2400" b="1" u="sng" dirty="0">
                <a:solidFill>
                  <a:srgbClr val="0000CC"/>
                </a:solidFill>
                <a:latin typeface="Arial" pitchFamily="34" charset="0"/>
                <a:cs typeface="Arial" pitchFamily="34" charset="0"/>
              </a:rPr>
              <a:t>CÂU HỎI 17</a:t>
            </a:r>
            <a:r>
              <a:rPr lang="en-US" sz="2400" b="1" dirty="0">
                <a:solidFill>
                  <a:srgbClr val="0000CC"/>
                </a:solidFill>
                <a:latin typeface="Arial" pitchFamily="34" charset="0"/>
                <a:cs typeface="Arial" pitchFamily="34" charset="0"/>
              </a:rPr>
              <a:t>: </a:t>
            </a:r>
          </a:p>
          <a:p>
            <a:pPr marL="0" lvl="0" indent="0" algn="just">
              <a:buNone/>
            </a:pPr>
            <a:r>
              <a:rPr lang="en-US" sz="2400" b="1" dirty="0">
                <a:solidFill>
                  <a:srgbClr val="FF0066"/>
                </a:solidFill>
                <a:latin typeface="Arial" pitchFamily="34" charset="0"/>
                <a:cs typeface="Arial" pitchFamily="34" charset="0"/>
              </a:rPr>
              <a:t>Trình bày nguyên tắc điều trị bệnh nhân này?</a:t>
            </a:r>
          </a:p>
          <a:p>
            <a:pPr marL="0" indent="0" algn="just">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57</a:t>
            </a:fld>
            <a:endParaRPr lang="en-US"/>
          </a:p>
        </p:txBody>
      </p:sp>
    </p:spTree>
    <p:extLst>
      <p:ext uri="{BB962C8B-B14F-4D97-AF65-F5344CB8AC3E}">
        <p14:creationId xmlns:p14="http://schemas.microsoft.com/office/powerpoint/2010/main" val="18508336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533400"/>
            <a:ext cx="8458200" cy="5643563"/>
          </a:xfrm>
        </p:spPr>
        <p:txBody>
          <a:bodyPr>
            <a:normAutofit/>
          </a:bodyPr>
          <a:lstStyle/>
          <a:p>
            <a:pPr marL="0" indent="0">
              <a:buNone/>
            </a:pPr>
            <a:r>
              <a:rPr lang="en-US" sz="2400" b="1" u="sng" dirty="0">
                <a:solidFill>
                  <a:srgbClr val="0000CC"/>
                </a:solidFill>
                <a:latin typeface="Arial" pitchFamily="34" charset="0"/>
                <a:cs typeface="Arial" pitchFamily="34" charset="0"/>
              </a:rPr>
              <a:t>CÂU HỎI 17</a:t>
            </a:r>
            <a:r>
              <a:rPr lang="en-US" sz="2400" b="1" dirty="0">
                <a:solidFill>
                  <a:srgbClr val="0000CC"/>
                </a:solidFill>
                <a:latin typeface="Arial" pitchFamily="34" charset="0"/>
                <a:cs typeface="Arial" pitchFamily="34" charset="0"/>
              </a:rPr>
              <a:t>: </a:t>
            </a:r>
          </a:p>
          <a:p>
            <a:pPr marL="0" lvl="0" indent="0">
              <a:buNone/>
            </a:pPr>
            <a:r>
              <a:rPr lang="en-US" sz="2400" b="1" dirty="0">
                <a:solidFill>
                  <a:srgbClr val="0000CC"/>
                </a:solidFill>
                <a:latin typeface="Arial" pitchFamily="34" charset="0"/>
                <a:cs typeface="Arial" pitchFamily="34" charset="0"/>
              </a:rPr>
              <a:t>Nguyên tắc điều trị bệnh nhân này:</a:t>
            </a:r>
          </a:p>
          <a:p>
            <a:pPr marL="0" lvl="0" indent="0">
              <a:buNone/>
            </a:pPr>
            <a:endParaRPr lang="en-US" sz="2400" b="1" dirty="0">
              <a:solidFill>
                <a:srgbClr val="0000CC"/>
              </a:solidFill>
              <a:latin typeface="Arial" pitchFamily="34" charset="0"/>
              <a:cs typeface="Arial" pitchFamily="34" charset="0"/>
            </a:endParaRPr>
          </a:p>
          <a:p>
            <a:pPr marL="457200" indent="-457200">
              <a:buFont typeface="+mj-lt"/>
              <a:buAutoNum type="arabicPeriod"/>
            </a:pPr>
            <a:r>
              <a:rPr lang="vi-VN" sz="2400" dirty="0">
                <a:solidFill>
                  <a:srgbClr val="FF0066"/>
                </a:solidFill>
                <a:effectLst>
                  <a:outerShdw blurRad="38100" dist="38100" dir="2700000" algn="tl">
                    <a:srgbClr val="000000">
                      <a:alpha val="43137"/>
                    </a:srgbClr>
                  </a:outerShdw>
                </a:effectLst>
                <a:cs typeface="Arial" pitchFamily="34" charset="0"/>
              </a:rPr>
              <a:t>Điều trị nguyên nhân</a:t>
            </a:r>
          </a:p>
          <a:p>
            <a:pPr marL="457200" lvl="0" indent="-457200">
              <a:buFont typeface="+mj-lt"/>
              <a:buAutoNum type="arabicPeriod"/>
            </a:pPr>
            <a:r>
              <a:rPr lang="en-US" sz="2400" dirty="0">
                <a:solidFill>
                  <a:srgbClr val="FF0000"/>
                </a:solidFill>
                <a:effectLst>
                  <a:outerShdw blurRad="38100" dist="38100" dir="2700000" algn="tl">
                    <a:srgbClr val="000000">
                      <a:alpha val="43137"/>
                    </a:srgbClr>
                  </a:outerShdw>
                </a:effectLst>
                <a:latin typeface="Arial" pitchFamily="34" charset="0"/>
                <a:cs typeface="Arial" pitchFamily="34" charset="0"/>
              </a:rPr>
              <a:t>Điều trị đặc hiệu</a:t>
            </a:r>
          </a:p>
          <a:p>
            <a:pPr marL="0" indent="0">
              <a:buNone/>
            </a:pPr>
            <a:r>
              <a:rPr lang="en-US" sz="2400" dirty="0">
                <a:solidFill>
                  <a:srgbClr val="FF0000"/>
                </a:solidFill>
                <a:effectLst>
                  <a:outerShdw blurRad="38100" dist="38100" dir="2700000" algn="tl">
                    <a:srgbClr val="000000">
                      <a:alpha val="43137"/>
                    </a:srgbClr>
                  </a:outerShdw>
                </a:effectLst>
                <a:latin typeface="Arial" pitchFamily="34" charset="0"/>
                <a:cs typeface="Arial" pitchFamily="34" charset="0"/>
              </a:rPr>
              <a:t>      - </a:t>
            </a:r>
            <a:r>
              <a:rPr lang="vi-VN" sz="2400" dirty="0">
                <a:solidFill>
                  <a:srgbClr val="FF0000"/>
                </a:solidFill>
                <a:effectLst>
                  <a:outerShdw blurRad="38100" dist="38100" dir="2700000" algn="tl">
                    <a:srgbClr val="000000">
                      <a:alpha val="43137"/>
                    </a:srgbClr>
                  </a:outerShdw>
                </a:effectLst>
                <a:cs typeface="Arial" pitchFamily="34" charset="0"/>
              </a:rPr>
              <a:t>Điều trị nâng đỡ</a:t>
            </a:r>
          </a:p>
          <a:p>
            <a:pPr marL="0" indent="0">
              <a:buNone/>
            </a:pPr>
            <a:r>
              <a:rPr lang="vi-VN" sz="2400" dirty="0">
                <a:solidFill>
                  <a:srgbClr val="FF0000"/>
                </a:solidFill>
                <a:effectLst>
                  <a:outerShdw blurRad="38100" dist="38100" dir="2700000" algn="tl">
                    <a:srgbClr val="000000">
                      <a:alpha val="43137"/>
                    </a:srgbClr>
                  </a:outerShdw>
                </a:effectLst>
                <a:cs typeface="Arial" pitchFamily="34" charset="0"/>
              </a:rPr>
              <a:t>      - </a:t>
            </a:r>
            <a:r>
              <a:rPr lang="en-US" sz="2400" dirty="0">
                <a:solidFill>
                  <a:srgbClr val="FF0000"/>
                </a:solidFill>
                <a:effectLst>
                  <a:outerShdw blurRad="38100" dist="38100" dir="2700000" algn="tl">
                    <a:srgbClr val="000000">
                      <a:alpha val="43137"/>
                    </a:srgbClr>
                  </a:outerShdw>
                </a:effectLst>
                <a:latin typeface="Arial" pitchFamily="34" charset="0"/>
                <a:cs typeface="Arial" pitchFamily="34" charset="0"/>
              </a:rPr>
              <a:t>Ức chế miễn dịch + Ghép tế bào gốc</a:t>
            </a:r>
          </a:p>
          <a:p>
            <a:pPr marL="0" indent="0">
              <a:buNone/>
            </a:pPr>
            <a:endParaRPr lang="en-US" sz="2400" b="1" dirty="0">
              <a:solidFill>
                <a:srgbClr val="FF0000"/>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58</a:t>
            </a:fld>
            <a:endParaRPr lang="en-US"/>
          </a:p>
        </p:txBody>
      </p:sp>
    </p:spTree>
    <p:extLst>
      <p:ext uri="{BB962C8B-B14F-4D97-AF65-F5344CB8AC3E}">
        <p14:creationId xmlns:p14="http://schemas.microsoft.com/office/powerpoint/2010/main" val="463354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1000"/>
                                        <p:tgtEl>
                                          <p:spTgt spid="3">
                                            <p:txEl>
                                              <p:pRg st="4" end="4"/>
                                            </p:txEl>
                                          </p:spTgt>
                                        </p:tgtEl>
                                      </p:cBhvr>
                                    </p:animEffect>
                                    <p:anim calcmode="lin" valueType="num">
                                      <p:cBhvr>
                                        <p:cTn id="1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wipe(down)">
                                      <p:cBhvr>
                                        <p:cTn id="19" dur="500"/>
                                        <p:tgtEl>
                                          <p:spTgt spid="3">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wipe(down)">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533400"/>
            <a:ext cx="8458200" cy="5643563"/>
          </a:xfrm>
        </p:spPr>
        <p:txBody>
          <a:bodyPr>
            <a:normAutofit/>
          </a:bodyPr>
          <a:lstStyle/>
          <a:p>
            <a:pPr marL="0" indent="0">
              <a:buNone/>
            </a:pPr>
            <a:r>
              <a:rPr lang="en-US" sz="2400" b="1" u="sng" dirty="0">
                <a:solidFill>
                  <a:srgbClr val="0000CC"/>
                </a:solidFill>
                <a:latin typeface="Arial" pitchFamily="34" charset="0"/>
                <a:cs typeface="Arial" pitchFamily="34" charset="0"/>
              </a:rPr>
              <a:t>CÂU HỎI 17</a:t>
            </a:r>
            <a:r>
              <a:rPr lang="en-US" sz="2400" b="1" dirty="0">
                <a:solidFill>
                  <a:srgbClr val="0000CC"/>
                </a:solidFill>
                <a:latin typeface="Arial" pitchFamily="34" charset="0"/>
                <a:cs typeface="Arial" pitchFamily="34" charset="0"/>
              </a:rPr>
              <a:t>: </a:t>
            </a:r>
          </a:p>
          <a:p>
            <a:pPr marL="0" lvl="0" indent="0">
              <a:buNone/>
            </a:pPr>
            <a:r>
              <a:rPr lang="en-US" sz="2400" b="1" dirty="0">
                <a:solidFill>
                  <a:srgbClr val="FF0066"/>
                </a:solidFill>
                <a:latin typeface="Arial" pitchFamily="34" charset="0"/>
                <a:cs typeface="Arial" pitchFamily="34" charset="0"/>
              </a:rPr>
              <a:t>Nguyên tắc điều trị bệnh nhân này:</a:t>
            </a:r>
          </a:p>
          <a:p>
            <a:pPr marL="0" lvl="0" indent="0">
              <a:buNone/>
            </a:pPr>
            <a:endParaRPr lang="en-US" sz="2400" b="1" dirty="0">
              <a:solidFill>
                <a:srgbClr val="0000CC"/>
              </a:solidFill>
              <a:latin typeface="Arial" pitchFamily="34" charset="0"/>
              <a:cs typeface="Arial" pitchFamily="34" charset="0"/>
            </a:endParaRPr>
          </a:p>
          <a:p>
            <a:pPr marL="457200" indent="-457200">
              <a:buFont typeface="+mj-lt"/>
              <a:buAutoNum type="arabicPeriod"/>
            </a:pPr>
            <a:r>
              <a:rPr lang="vi-VN" sz="2400" u="sng" dirty="0">
                <a:solidFill>
                  <a:srgbClr val="0000CC"/>
                </a:solidFill>
                <a:effectLst>
                  <a:outerShdw blurRad="38100" dist="38100" dir="2700000" algn="tl">
                    <a:srgbClr val="000000">
                      <a:alpha val="43137"/>
                    </a:srgbClr>
                  </a:outerShdw>
                </a:effectLst>
                <a:cs typeface="Arial" pitchFamily="34" charset="0"/>
              </a:rPr>
              <a:t>Điều trị nguyên nhân: </a:t>
            </a:r>
            <a:r>
              <a:rPr lang="vi-VN" sz="2400" dirty="0">
                <a:solidFill>
                  <a:srgbClr val="FF0066"/>
                </a:solidFill>
                <a:cs typeface="Arial" pitchFamily="34" charset="0"/>
              </a:rPr>
              <a:t>ngừng tiếp xúc với thuốc trừ sâu</a:t>
            </a:r>
          </a:p>
          <a:p>
            <a:pPr marL="0" indent="0">
              <a:buNone/>
            </a:pPr>
            <a:endParaRPr lang="en-US" sz="2400" b="1"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59</a:t>
            </a:fld>
            <a:endParaRPr lang="en-US"/>
          </a:p>
        </p:txBody>
      </p:sp>
    </p:spTree>
    <p:extLst>
      <p:ext uri="{BB962C8B-B14F-4D97-AF65-F5344CB8AC3E}">
        <p14:creationId xmlns:p14="http://schemas.microsoft.com/office/powerpoint/2010/main" val="27862162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228600" y="1577471"/>
            <a:ext cx="8686800" cy="4351338"/>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1</a:t>
            </a:r>
            <a:r>
              <a:rPr lang="en-US" sz="2400" b="1" dirty="0">
                <a:solidFill>
                  <a:srgbClr val="0000CC"/>
                </a:solidFill>
                <a:latin typeface="Arial" pitchFamily="34" charset="0"/>
                <a:cs typeface="Arial" pitchFamily="34" charset="0"/>
              </a:rPr>
              <a:t>: </a:t>
            </a:r>
          </a:p>
          <a:p>
            <a:pPr marL="0" indent="0" algn="just">
              <a:buNone/>
            </a:pPr>
            <a:endParaRPr lang="en-US" sz="2400" b="1" u="sng" dirty="0">
              <a:solidFill>
                <a:srgbClr val="0000CC"/>
              </a:solidFill>
              <a:latin typeface="Arial" pitchFamily="34" charset="0"/>
              <a:cs typeface="Arial" pitchFamily="34" charset="0"/>
            </a:endParaRPr>
          </a:p>
          <a:p>
            <a:pPr marL="0" indent="0" algn="just">
              <a:buNone/>
            </a:pPr>
            <a:r>
              <a:rPr lang="en-US" sz="2400" b="1" dirty="0">
                <a:solidFill>
                  <a:srgbClr val="FF0066"/>
                </a:solidFill>
                <a:latin typeface="Arial" pitchFamily="34" charset="0"/>
                <a:cs typeface="Arial" pitchFamily="34" charset="0"/>
              </a:rPr>
              <a:t>Vì sao bệnh nhân chóng mặt? </a:t>
            </a:r>
          </a:p>
          <a:p>
            <a:pPr marL="0" indent="0" algn="just">
              <a:buNone/>
            </a:pPr>
            <a:r>
              <a:rPr lang="en-US" sz="2400" b="1" dirty="0">
                <a:solidFill>
                  <a:srgbClr val="FF0066"/>
                </a:solidFill>
                <a:latin typeface="Arial" pitchFamily="34" charset="0"/>
                <a:cs typeface="Arial" pitchFamily="34" charset="0"/>
              </a:rPr>
              <a:t>Liệt kê các nguyên nhân gây chóng mặt ở bệnh nhân này? </a:t>
            </a:r>
          </a:p>
          <a:p>
            <a:pPr marL="0" indent="0" algn="just">
              <a:buNone/>
            </a:pPr>
            <a:endParaRPr lang="en-US" sz="2400" b="1" dirty="0">
              <a:solidFill>
                <a:srgbClr val="FF0066"/>
              </a:solidFill>
              <a:latin typeface="Arial" pitchFamily="34" charset="0"/>
              <a:cs typeface="Arial" pitchFamily="34" charset="0"/>
            </a:endParaRPr>
          </a:p>
          <a:p>
            <a:pPr marL="0" indent="0" algn="just">
              <a:buNone/>
            </a:pPr>
            <a:endParaRPr lang="en-US" sz="2400" dirty="0">
              <a:latin typeface="Arial" pitchFamily="34" charset="0"/>
              <a:cs typeface="Arial" pitchFamily="34" charset="0"/>
            </a:endParaRPr>
          </a:p>
          <a:p>
            <a:pPr marL="0" indent="0" algn="just">
              <a:buNone/>
            </a:pPr>
            <a:endParaRPr lang="en-US" sz="2400" dirty="0">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a:t>
            </a:fld>
            <a:endParaRPr lang="en-US"/>
          </a:p>
        </p:txBody>
      </p:sp>
    </p:spTree>
    <p:extLst>
      <p:ext uri="{BB962C8B-B14F-4D97-AF65-F5344CB8AC3E}">
        <p14:creationId xmlns:p14="http://schemas.microsoft.com/office/powerpoint/2010/main" val="74844895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792162"/>
          </a:xfrm>
        </p:spPr>
        <p:txBody>
          <a:bodyPr>
            <a:normAutofit/>
          </a:bodyPr>
          <a:lstStyle/>
          <a:p>
            <a:r>
              <a:rPr lang="en-US" sz="2400" b="1" dirty="0">
                <a:solidFill>
                  <a:srgbClr val="FF0000"/>
                </a:solidFill>
                <a:latin typeface="Arial" pitchFamily="34" charset="0"/>
                <a:cs typeface="Arial" pitchFamily="34" charset="0"/>
              </a:rPr>
              <a:t>2. </a:t>
            </a:r>
            <a:r>
              <a:rPr lang="en-US" sz="2400" b="1" u="sng" dirty="0">
                <a:solidFill>
                  <a:srgbClr val="FF0000"/>
                </a:solidFill>
                <a:effectLst>
                  <a:outerShdw blurRad="38100" dist="38100" dir="2700000" algn="tl">
                    <a:srgbClr val="000000">
                      <a:alpha val="43137"/>
                    </a:srgbClr>
                  </a:outerShdw>
                </a:effectLst>
                <a:latin typeface="Arial" pitchFamily="34" charset="0"/>
                <a:cs typeface="Arial" pitchFamily="34" charset="0"/>
              </a:rPr>
              <a:t>Điều trị đặc hiệu</a:t>
            </a:r>
          </a:p>
        </p:txBody>
      </p:sp>
      <p:sp>
        <p:nvSpPr>
          <p:cNvPr id="3" name="Content Placeholder 2"/>
          <p:cNvSpPr>
            <a:spLocks noGrp="1"/>
          </p:cNvSpPr>
          <p:nvPr>
            <p:ph idx="1"/>
          </p:nvPr>
        </p:nvSpPr>
        <p:spPr>
          <a:xfrm>
            <a:off x="228600" y="983673"/>
            <a:ext cx="8458200" cy="4983163"/>
          </a:xfrm>
        </p:spPr>
        <p:txBody>
          <a:bodyPr>
            <a:noAutofit/>
          </a:bodyPr>
          <a:lstStyle/>
          <a:p>
            <a:pPr marL="0" indent="0" algn="just">
              <a:buNone/>
            </a:pPr>
            <a:r>
              <a:rPr lang="en-US" sz="2400" b="1" dirty="0">
                <a:solidFill>
                  <a:srgbClr val="FF0066"/>
                </a:solidFill>
                <a:latin typeface="Arial" pitchFamily="34" charset="0"/>
                <a:cs typeface="Arial" pitchFamily="34" charset="0"/>
              </a:rPr>
              <a:t>A. </a:t>
            </a:r>
            <a:r>
              <a:rPr lang="vi-VN" sz="2400" b="1" u="sng" dirty="0">
                <a:solidFill>
                  <a:srgbClr val="FF0066"/>
                </a:solidFill>
                <a:effectLst>
                  <a:outerShdw blurRad="38100" dist="38100" dir="2700000" algn="tl">
                    <a:srgbClr val="000000">
                      <a:alpha val="43137"/>
                    </a:srgbClr>
                  </a:outerShdw>
                </a:effectLst>
                <a:latin typeface="Arial" pitchFamily="34" charset="0"/>
                <a:cs typeface="Arial" pitchFamily="34" charset="0"/>
              </a:rPr>
              <a:t>Điều trị nâng đỡ</a:t>
            </a:r>
          </a:p>
          <a:p>
            <a:pPr marL="0" indent="0" algn="just">
              <a:buNone/>
            </a:pPr>
            <a:r>
              <a:rPr lang="vi-VN" sz="2400" b="1" dirty="0">
                <a:solidFill>
                  <a:srgbClr val="0000CC"/>
                </a:solidFill>
                <a:latin typeface="Arial" pitchFamily="34" charset="0"/>
                <a:cs typeface="Arial" pitchFamily="34" charset="0"/>
              </a:rPr>
              <a:t>- Truyền máu</a:t>
            </a:r>
          </a:p>
          <a:p>
            <a:pPr algn="just"/>
            <a:r>
              <a:rPr lang="vi-VN" sz="2400" dirty="0">
                <a:solidFill>
                  <a:srgbClr val="0000CC"/>
                </a:solidFill>
                <a:latin typeface="Arial" pitchFamily="34" charset="0"/>
                <a:cs typeface="Arial" pitchFamily="34" charset="0"/>
              </a:rPr>
              <a:t>Truyền hồng cầu</a:t>
            </a:r>
            <a:r>
              <a:rPr lang="en-US" sz="2400" dirty="0">
                <a:solidFill>
                  <a:srgbClr val="0000CC"/>
                </a:solidFill>
                <a:latin typeface="Arial" pitchFamily="34" charset="0"/>
                <a:cs typeface="Arial" pitchFamily="34" charset="0"/>
              </a:rPr>
              <a:t> </a:t>
            </a:r>
            <a:r>
              <a:rPr lang="vi-VN" sz="2400" dirty="0">
                <a:solidFill>
                  <a:srgbClr val="0000CC"/>
                </a:solidFill>
                <a:latin typeface="Arial" pitchFamily="34" charset="0"/>
                <a:cs typeface="Arial" pitchFamily="34" charset="0"/>
              </a:rPr>
              <a:t>lắng duy trì Hb &gt; 7 g/dL</a:t>
            </a:r>
            <a:endParaRPr lang="en-US" sz="2400" dirty="0">
              <a:solidFill>
                <a:srgbClr val="0000CC"/>
              </a:solidFill>
              <a:latin typeface="Arial" pitchFamily="34" charset="0"/>
              <a:cs typeface="Arial" pitchFamily="34" charset="0"/>
            </a:endParaRPr>
          </a:p>
          <a:p>
            <a:pPr algn="just"/>
            <a:r>
              <a:rPr lang="vi-VN" sz="2400" dirty="0">
                <a:solidFill>
                  <a:srgbClr val="0000CC"/>
                </a:solidFill>
                <a:latin typeface="Arial" pitchFamily="34" charset="0"/>
                <a:cs typeface="Arial" pitchFamily="34" charset="0"/>
              </a:rPr>
              <a:t>Truyền tiểu cầu</a:t>
            </a:r>
            <a:r>
              <a:rPr lang="en-US" sz="2400" dirty="0">
                <a:solidFill>
                  <a:srgbClr val="0000CC"/>
                </a:solidFill>
                <a:latin typeface="Arial" pitchFamily="34" charset="0"/>
                <a:cs typeface="Arial" pitchFamily="34" charset="0"/>
              </a:rPr>
              <a:t> </a:t>
            </a:r>
            <a:r>
              <a:rPr lang="vi-VN" sz="2400" dirty="0">
                <a:solidFill>
                  <a:srgbClr val="0000CC"/>
                </a:solidFill>
                <a:latin typeface="Arial" pitchFamily="34" charset="0"/>
                <a:cs typeface="Arial" pitchFamily="34" charset="0"/>
              </a:rPr>
              <a:t>duy trì số lượng tiểu cầu &gt; </a:t>
            </a:r>
            <a:r>
              <a:rPr lang="en-US" sz="2400" dirty="0">
                <a:solidFill>
                  <a:srgbClr val="0000CC"/>
                </a:solidFill>
                <a:latin typeface="Arial" pitchFamily="34" charset="0"/>
                <a:cs typeface="Arial" pitchFamily="34" charset="0"/>
              </a:rPr>
              <a:t>20 G/L</a:t>
            </a:r>
            <a:endParaRPr lang="vi-VN" sz="2400" dirty="0">
              <a:solidFill>
                <a:srgbClr val="0000CC"/>
              </a:solidFill>
              <a:latin typeface="Arial" pitchFamily="34" charset="0"/>
              <a:cs typeface="Arial" pitchFamily="34" charset="0"/>
            </a:endParaRPr>
          </a:p>
          <a:p>
            <a:pPr marL="0" indent="0" algn="just">
              <a:buNone/>
            </a:pPr>
            <a:r>
              <a:rPr lang="en-US" sz="2400" b="1" dirty="0">
                <a:solidFill>
                  <a:srgbClr val="0000CC"/>
                </a:solidFill>
                <a:latin typeface="Arial" pitchFamily="34" charset="0"/>
                <a:cs typeface="Arial" pitchFamily="34" charset="0"/>
              </a:rPr>
              <a:t>- </a:t>
            </a:r>
            <a:r>
              <a:rPr lang="vi-VN" sz="2400" b="1" dirty="0">
                <a:solidFill>
                  <a:srgbClr val="0000CC"/>
                </a:solidFill>
                <a:latin typeface="Arial" pitchFamily="34" charset="0"/>
                <a:cs typeface="Arial" pitchFamily="34" charset="0"/>
              </a:rPr>
              <a:t>Phòng ngừa nhiễm trùng</a:t>
            </a:r>
          </a:p>
          <a:p>
            <a:pPr marL="0" indent="0" algn="just">
              <a:buNone/>
            </a:pPr>
            <a:r>
              <a:rPr lang="vi-VN" sz="2400" dirty="0">
                <a:solidFill>
                  <a:srgbClr val="0000CC"/>
                </a:solidFill>
                <a:latin typeface="Arial" pitchFamily="34" charset="0"/>
                <a:cs typeface="Arial" pitchFamily="34" charset="0"/>
              </a:rPr>
              <a:t>- Bệnh nhân có số lượng bạch cầu hạt giảm mức độ trung bình nên không cần vào phòng cách ly vô trùng và sử dụng kháng sinh, kháng nấm, kháng virus dự phòng.</a:t>
            </a:r>
          </a:p>
          <a:p>
            <a:pPr marL="0" indent="0" algn="just">
              <a:buNone/>
            </a:pPr>
            <a:r>
              <a:rPr lang="vi-VN" sz="2400" dirty="0">
                <a:solidFill>
                  <a:srgbClr val="0000CC"/>
                </a:solidFill>
                <a:latin typeface="Arial" pitchFamily="34" charset="0"/>
                <a:cs typeface="Arial" pitchFamily="34" charset="0"/>
              </a:rPr>
              <a:t>- Vệ sinh răng miệng thường xuyên bằng nước súc miệng sát trùng (chlorhexidine hoặc nước muối sinh lý), đeo khẩu trang và rửa tay với xà phòng diệt khuẩn, ăn chín uống sôi, ăn trái cây đã gọt vỏ và rau quả sống rửa sạch.</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60</a:t>
            </a:fld>
            <a:endParaRPr lang="en-US"/>
          </a:p>
        </p:txBody>
      </p:sp>
    </p:spTree>
    <p:extLst>
      <p:ext uri="{BB962C8B-B14F-4D97-AF65-F5344CB8AC3E}">
        <p14:creationId xmlns:p14="http://schemas.microsoft.com/office/powerpoint/2010/main" val="25150550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609600"/>
            <a:ext cx="8763000" cy="4830763"/>
          </a:xfrm>
        </p:spPr>
        <p:txBody>
          <a:bodyPr>
            <a:normAutofit/>
          </a:bodyPr>
          <a:lstStyle/>
          <a:p>
            <a:pPr marL="0" indent="0" algn="just">
              <a:buNone/>
            </a:pPr>
            <a:r>
              <a:rPr lang="en-US" sz="2400" b="1" dirty="0">
                <a:solidFill>
                  <a:srgbClr val="FF0066"/>
                </a:solidFill>
                <a:effectLst>
                  <a:outerShdw blurRad="38100" dist="38100" dir="2700000" algn="tl">
                    <a:srgbClr val="000000">
                      <a:alpha val="43137"/>
                    </a:srgbClr>
                  </a:outerShdw>
                </a:effectLst>
                <a:latin typeface="Arial" pitchFamily="34" charset="0"/>
                <a:cs typeface="Arial" pitchFamily="34" charset="0"/>
              </a:rPr>
              <a:t>B. </a:t>
            </a:r>
            <a:r>
              <a:rPr lang="en-US" sz="2400" b="1" u="sng" dirty="0">
                <a:solidFill>
                  <a:srgbClr val="FF0066"/>
                </a:solidFill>
                <a:effectLst>
                  <a:outerShdw blurRad="38100" dist="38100" dir="2700000" algn="tl">
                    <a:srgbClr val="000000">
                      <a:alpha val="43137"/>
                    </a:srgbClr>
                  </a:outerShdw>
                </a:effectLst>
                <a:latin typeface="Arial" pitchFamily="34" charset="0"/>
                <a:cs typeface="Arial" pitchFamily="34" charset="0"/>
              </a:rPr>
              <a:t>Ức chế miễn dịch + Ghép tế bào gốc tạo máu</a:t>
            </a:r>
          </a:p>
          <a:p>
            <a:pPr marL="0" indent="0" algn="just">
              <a:buNone/>
            </a:pPr>
            <a:r>
              <a:rPr lang="en-US" sz="2400" dirty="0">
                <a:solidFill>
                  <a:srgbClr val="0000CC"/>
                </a:solidFill>
                <a:latin typeface="Arial" pitchFamily="34" charset="0"/>
                <a:cs typeface="Arial" pitchFamily="34" charset="0"/>
              </a:rPr>
              <a:t>Bệnh nhân suy tủy rất nặng nên cần bắt đầu điều trị đặc hiệu càng sớm càng tốt.</a:t>
            </a:r>
          </a:p>
          <a:p>
            <a:pPr marL="0" indent="0" algn="just">
              <a:buNone/>
            </a:pPr>
            <a:r>
              <a:rPr lang="en-US" sz="2400" b="1" dirty="0">
                <a:solidFill>
                  <a:srgbClr val="FF0000"/>
                </a:solidFill>
                <a:latin typeface="Arial" pitchFamily="34" charset="0"/>
                <a:cs typeface="Arial" pitchFamily="34" charset="0"/>
              </a:rPr>
              <a:t>- Ức chế miễn dịch </a:t>
            </a:r>
            <a:r>
              <a:rPr lang="vi-VN" sz="2400" b="1" dirty="0">
                <a:solidFill>
                  <a:srgbClr val="FF0000"/>
                </a:solidFill>
                <a:latin typeface="Arial" pitchFamily="34" charset="0"/>
                <a:cs typeface="Arial" pitchFamily="34" charset="0"/>
              </a:rPr>
              <a:t>= Kết hợp ATG và cyclosporine:</a:t>
            </a:r>
          </a:p>
          <a:p>
            <a:pPr marL="0" indent="0" algn="just">
              <a:buNone/>
            </a:pPr>
            <a:r>
              <a:rPr lang="en-US" sz="2400" dirty="0">
                <a:solidFill>
                  <a:srgbClr val="0000CC"/>
                </a:solidFill>
                <a:latin typeface="Arial" panose="020B0604020202020204" pitchFamily="34" charset="0"/>
                <a:cs typeface="Arial" panose="020B0604020202020204" pitchFamily="34" charset="0"/>
              </a:rPr>
              <a:t>.</a:t>
            </a:r>
            <a:r>
              <a:rPr lang="vi-VN" sz="2400" dirty="0">
                <a:solidFill>
                  <a:srgbClr val="0000CC"/>
                </a:solidFill>
                <a:latin typeface="Arial" panose="020B0604020202020204" pitchFamily="34" charset="0"/>
                <a:cs typeface="Arial" panose="020B0604020202020204" pitchFamily="34" charset="0"/>
              </a:rPr>
              <a:t>  ATG 40 mg/kg/ngày x 4 ngày</a:t>
            </a:r>
          </a:p>
          <a:p>
            <a:pPr marL="0" indent="0" algn="just">
              <a:buNone/>
            </a:pPr>
            <a:r>
              <a:rPr lang="en-US" sz="2400" dirty="0">
                <a:solidFill>
                  <a:srgbClr val="0000CC"/>
                </a:solidFill>
                <a:latin typeface="Arial" panose="020B0604020202020204" pitchFamily="34" charset="0"/>
                <a:cs typeface="Arial" panose="020B0604020202020204" pitchFamily="34" charset="0"/>
              </a:rPr>
              <a:t>.</a:t>
            </a:r>
            <a:r>
              <a:rPr lang="vi-VN" sz="2400" dirty="0">
                <a:solidFill>
                  <a:srgbClr val="0000CC"/>
                </a:solidFill>
                <a:latin typeface="Arial" panose="020B0604020202020204" pitchFamily="34" charset="0"/>
                <a:cs typeface="Arial" panose="020B0604020202020204" pitchFamily="34" charset="0"/>
              </a:rPr>
              <a:t> CSA 3-7 mg/kg uống mỗi ngày liên tục 6 tháng, sau đó giảm liều 25% mỗi 3 tháng, ngưng sau 18 tháng.</a:t>
            </a:r>
            <a:endParaRPr lang="en-US" sz="2400" dirty="0">
              <a:solidFill>
                <a:srgbClr val="0000CC"/>
              </a:solidFill>
              <a:latin typeface="Arial" pitchFamily="34" charset="0"/>
              <a:cs typeface="Arial" pitchFamily="34" charset="0"/>
            </a:endParaRPr>
          </a:p>
          <a:p>
            <a:pPr marL="0" indent="0" algn="just">
              <a:buNone/>
            </a:pPr>
            <a:r>
              <a:rPr lang="en-US" sz="2400" b="1" dirty="0">
                <a:solidFill>
                  <a:srgbClr val="FF0000"/>
                </a:solidFill>
                <a:latin typeface="Arial" pitchFamily="34" charset="0"/>
                <a:cs typeface="Arial" pitchFamily="34" charset="0"/>
              </a:rPr>
              <a:t>- Ghép tế bào máu gốc:</a:t>
            </a:r>
          </a:p>
          <a:p>
            <a:pPr marL="0" indent="0" algn="just">
              <a:buNone/>
            </a:pPr>
            <a:r>
              <a:rPr lang="en-US" sz="2400" dirty="0">
                <a:solidFill>
                  <a:srgbClr val="0000CC"/>
                </a:solidFill>
                <a:latin typeface="Arial" pitchFamily="34" charset="0"/>
                <a:cs typeface="Arial" pitchFamily="34" charset="0"/>
              </a:rPr>
              <a:t>Bệnh nhân 30 tuổi nên ưu tiên dị ghép tế bào máu gốc.</a:t>
            </a:r>
          </a:p>
          <a:p>
            <a:pPr marL="0" indent="0" algn="just">
              <a:buNone/>
            </a:pPr>
            <a:endParaRPr lang="vi-VN" sz="2400" b="1"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61</a:t>
            </a:fld>
            <a:endParaRPr lang="en-US"/>
          </a:p>
        </p:txBody>
      </p:sp>
    </p:spTree>
    <p:extLst>
      <p:ext uri="{BB962C8B-B14F-4D97-AF65-F5344CB8AC3E}">
        <p14:creationId xmlns:p14="http://schemas.microsoft.com/office/powerpoint/2010/main" val="392178105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625474"/>
          </a:xfrm>
          <a:solidFill>
            <a:srgbClr val="CCECFF"/>
          </a:solidFill>
        </p:spPr>
        <p:txBody>
          <a:bodyPr/>
          <a:lstStyle/>
          <a:p>
            <a:pPr algn="ctr"/>
            <a:r>
              <a:rPr lang="en-US" b="1"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KẾT LUẬN</a:t>
            </a:r>
            <a:endParaRPr lang="vi-VN" b="1"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152400" y="990601"/>
            <a:ext cx="8839200" cy="5638799"/>
          </a:xfrm>
        </p:spPr>
        <p:txBody>
          <a:bodyPr>
            <a:noAutofit/>
          </a:bodyPr>
          <a:lstStyle/>
          <a:p>
            <a:pPr algn="just"/>
            <a:r>
              <a:rPr lang="vi-VN" sz="2400" dirty="0">
                <a:solidFill>
                  <a:srgbClr val="0000CC"/>
                </a:solidFill>
                <a:latin typeface="Arial" panose="020B0604020202020204" pitchFamily="34" charset="0"/>
                <a:cs typeface="Arial" panose="020B0604020202020204" pitchFamily="34" charset="0"/>
              </a:rPr>
              <a:t>Suy tủy xương là một thuật ngữ mô tả tình trạng giảm một, hai hoặc cả ba dòng tế bào máu do sự giảm sinh hoặc mất đi các tế bào tiền thân của hệ tạo máu ở tủy xương. </a:t>
            </a:r>
          </a:p>
          <a:p>
            <a:pPr algn="just"/>
            <a:r>
              <a:rPr lang="vi-VN" sz="2400" dirty="0">
                <a:solidFill>
                  <a:srgbClr val="0000CC"/>
                </a:solidFill>
                <a:latin typeface="Arial" panose="020B0604020202020204" pitchFamily="34" charset="0"/>
                <a:cs typeface="Arial" panose="020B0604020202020204" pitchFamily="34" charset="0"/>
              </a:rPr>
              <a:t>Suy tủy xương không phải là một bệnh mà là một biểu hiện do nguyên nhân khác nhau dẫn đến tổn thương tế bào gốc tạo máu của tủy xương. Cơ chế bệnh sinh được cho là liên quan đến miễn dịch qua trung gian tế bào T. </a:t>
            </a:r>
          </a:p>
          <a:p>
            <a:pPr algn="just"/>
            <a:r>
              <a:rPr lang="vi-VN" sz="2400" dirty="0">
                <a:solidFill>
                  <a:srgbClr val="0000CC"/>
                </a:solidFill>
                <a:latin typeface="Arial" panose="020B0604020202020204" pitchFamily="34" charset="0"/>
                <a:cs typeface="Arial" panose="020B0604020202020204" pitchFamily="34" charset="0"/>
              </a:rPr>
              <a:t>Qua trường hợp này, sinh viên sẽ được học về:</a:t>
            </a:r>
          </a:p>
          <a:p>
            <a:pPr algn="just">
              <a:buFont typeface="Wingdings" panose="05000000000000000000" pitchFamily="2" charset="2"/>
              <a:buChar char="Ø"/>
            </a:pPr>
            <a:r>
              <a:rPr lang="vi-VN" sz="2400" dirty="0">
                <a:solidFill>
                  <a:srgbClr val="0000CC"/>
                </a:solidFill>
                <a:latin typeface="Arial" panose="020B0604020202020204" pitchFamily="34" charset="0"/>
                <a:cs typeface="Arial" panose="020B0604020202020204" pitchFamily="34" charset="0"/>
              </a:rPr>
              <a:t> Triệu chứng lâm sàng của bệnh</a:t>
            </a:r>
          </a:p>
          <a:p>
            <a:pPr algn="just">
              <a:buFont typeface="Wingdings" panose="05000000000000000000" pitchFamily="2" charset="2"/>
              <a:buChar char="Ø"/>
            </a:pPr>
            <a:r>
              <a:rPr lang="vi-VN" sz="2400" dirty="0">
                <a:solidFill>
                  <a:srgbClr val="0000CC"/>
                </a:solidFill>
                <a:latin typeface="Arial" panose="020B0604020202020204" pitchFamily="34" charset="0"/>
                <a:cs typeface="Arial" panose="020B0604020202020204" pitchFamily="34" charset="0"/>
              </a:rPr>
              <a:t> Phân tích được các xét nghiệm khảo sát tế bào máu, tế bào </a:t>
            </a:r>
          </a:p>
          <a:p>
            <a:pPr marL="0" indent="0" algn="just">
              <a:buNone/>
            </a:pPr>
            <a:r>
              <a:rPr lang="vi-VN" sz="2400" dirty="0">
                <a:solidFill>
                  <a:srgbClr val="0000CC"/>
                </a:solidFill>
                <a:latin typeface="Arial" panose="020B0604020202020204" pitchFamily="34" charset="0"/>
                <a:cs typeface="Arial" panose="020B0604020202020204" pitchFamily="34" charset="0"/>
              </a:rPr>
              <a:t>    học tủy xương, và giá trị của chúng trong chẩn đoán bệnh</a:t>
            </a:r>
          </a:p>
          <a:p>
            <a:pPr algn="just">
              <a:buFont typeface="Wingdings" panose="05000000000000000000" pitchFamily="2" charset="2"/>
              <a:buChar char="Ø"/>
            </a:pPr>
            <a:r>
              <a:rPr lang="vi-VN" sz="2400" dirty="0">
                <a:solidFill>
                  <a:srgbClr val="0000CC"/>
                </a:solidFill>
                <a:latin typeface="Arial" panose="020B0604020202020204" pitchFamily="34" charset="0"/>
                <a:cs typeface="Arial" panose="020B0604020202020204" pitchFamily="34" charset="0"/>
              </a:rPr>
              <a:t> Trình bày được nguyên nhân gây bệnh </a:t>
            </a:r>
          </a:p>
          <a:p>
            <a:pPr algn="just">
              <a:buFont typeface="Wingdings" panose="05000000000000000000" pitchFamily="2" charset="2"/>
              <a:buChar char="Ø"/>
            </a:pPr>
            <a:r>
              <a:rPr lang="vi-VN" sz="2400" dirty="0">
                <a:solidFill>
                  <a:srgbClr val="0000CC"/>
                </a:solidFill>
                <a:latin typeface="Arial" panose="020B0604020202020204" pitchFamily="34" charset="0"/>
                <a:cs typeface="Arial" panose="020B0604020202020204" pitchFamily="34" charset="0"/>
              </a:rPr>
              <a:t> Trình bày được nguyên tắc điều trị bệnh</a:t>
            </a:r>
          </a:p>
        </p:txBody>
      </p:sp>
      <p:sp>
        <p:nvSpPr>
          <p:cNvPr id="4" name="Slide Number Placeholder 3"/>
          <p:cNvSpPr>
            <a:spLocks noGrp="1"/>
          </p:cNvSpPr>
          <p:nvPr>
            <p:ph type="sldNum" sz="quarter" idx="12"/>
          </p:nvPr>
        </p:nvSpPr>
        <p:spPr/>
        <p:txBody>
          <a:bodyPr/>
          <a:lstStyle/>
          <a:p>
            <a:fld id="{F29E24E3-7DF3-4851-83BC-07938BF2A0B3}" type="slidenum">
              <a:rPr lang="en-US" smtClean="0"/>
              <a:t>62</a:t>
            </a:fld>
            <a:endParaRPr lang="en-US"/>
          </a:p>
        </p:txBody>
      </p:sp>
    </p:spTree>
    <p:extLst>
      <p:ext uri="{BB962C8B-B14F-4D97-AF65-F5344CB8AC3E}">
        <p14:creationId xmlns:p14="http://schemas.microsoft.com/office/powerpoint/2010/main" val="326906541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33400"/>
            <a:ext cx="9144000" cy="884238"/>
          </a:xfrm>
          <a:solidFill>
            <a:srgbClr val="CCECFF"/>
          </a:solidFill>
        </p:spPr>
        <p:txBody>
          <a:bodyPr>
            <a:normAutofit/>
          </a:bodyPr>
          <a:lstStyle/>
          <a:p>
            <a:pPr algn="ctr"/>
            <a:r>
              <a:rPr lang="vi-VN" sz="3200" b="1" u="sng" dirty="0">
                <a:solidFill>
                  <a:srgbClr val="FF0000"/>
                </a:solidFill>
                <a:effectLst>
                  <a:outerShdw blurRad="38100" dist="38100" dir="2700000" algn="tl">
                    <a:srgbClr val="000000">
                      <a:alpha val="43137"/>
                    </a:srgbClr>
                  </a:outerShdw>
                </a:effectLst>
                <a:latin typeface="+mn-lt"/>
              </a:rPr>
              <a:t>THÔNG TIN LIÊN LẠC </a:t>
            </a:r>
          </a:p>
        </p:txBody>
      </p:sp>
      <p:sp>
        <p:nvSpPr>
          <p:cNvPr id="3" name="Content Placeholder 2"/>
          <p:cNvSpPr>
            <a:spLocks noGrp="1"/>
          </p:cNvSpPr>
          <p:nvPr>
            <p:ph idx="1"/>
          </p:nvPr>
        </p:nvSpPr>
        <p:spPr>
          <a:xfrm>
            <a:off x="1371600" y="2362200"/>
            <a:ext cx="7315200" cy="3763963"/>
          </a:xfrm>
        </p:spPr>
        <p:txBody>
          <a:bodyPr/>
          <a:lstStyle/>
          <a:p>
            <a:pPr marL="0" indent="0" algn="just">
              <a:buNone/>
            </a:pPr>
            <a:r>
              <a:rPr lang="vi-VN" sz="2800" b="1" dirty="0">
                <a:solidFill>
                  <a:srgbClr val="FF0066"/>
                </a:solidFill>
                <a:effectLst>
                  <a:outerShdw blurRad="38100" dist="38100" dir="2700000" algn="tl">
                    <a:srgbClr val="000000">
                      <a:alpha val="43137"/>
                    </a:srgbClr>
                  </a:outerShdw>
                </a:effectLst>
              </a:rPr>
              <a:t>Ths. Bs Lại Thị Thanh Thảo</a:t>
            </a:r>
          </a:p>
          <a:p>
            <a:pPr marL="0" indent="0" algn="just">
              <a:buNone/>
            </a:pPr>
            <a:r>
              <a:rPr lang="vi-VN" sz="2800" b="1" dirty="0">
                <a:solidFill>
                  <a:srgbClr val="0000CC"/>
                </a:solidFill>
              </a:rPr>
              <a:t>Số điện thoại: 0919197263</a:t>
            </a:r>
          </a:p>
          <a:p>
            <a:pPr marL="0" indent="0" algn="just">
              <a:buNone/>
            </a:pPr>
            <a:r>
              <a:rPr lang="vi-VN" sz="2800" b="1" dirty="0">
                <a:solidFill>
                  <a:srgbClr val="0000CC"/>
                </a:solidFill>
              </a:rPr>
              <a:t>Bộ môn Huyết học ĐHYD Tp. HCM</a:t>
            </a:r>
          </a:p>
          <a:p>
            <a:pPr marL="0" indent="0" algn="just">
              <a:buNone/>
            </a:pPr>
            <a:r>
              <a:rPr lang="vi-VN" sz="2800" b="1" dirty="0">
                <a:solidFill>
                  <a:srgbClr val="0000CC"/>
                </a:solidFill>
              </a:rPr>
              <a:t>Email: drlaithao@ump.edu.vn</a:t>
            </a:r>
          </a:p>
          <a:p>
            <a:pPr marL="0" indent="0">
              <a:buNone/>
            </a:pPr>
            <a:endParaRPr lang="vi-VN" b="1"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63</a:t>
            </a:fld>
            <a:endParaRPr lang="en-US"/>
          </a:p>
        </p:txBody>
      </p:sp>
    </p:spTree>
    <p:extLst>
      <p:ext uri="{BB962C8B-B14F-4D97-AF65-F5344CB8AC3E}">
        <p14:creationId xmlns:p14="http://schemas.microsoft.com/office/powerpoint/2010/main" val="67508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3246" y="6005513"/>
            <a:ext cx="8686800" cy="533400"/>
          </a:xfrm>
        </p:spPr>
        <p:txBody>
          <a:bodyPr>
            <a:normAutofit/>
          </a:bodyPr>
          <a:lstStyle/>
          <a:p>
            <a:pPr marL="0" indent="0" algn="ctr">
              <a:buNone/>
            </a:pPr>
            <a:r>
              <a:rPr lang="en-US" sz="2400" b="1" i="1" u="sng" dirty="0">
                <a:solidFill>
                  <a:srgbClr val="FF0066"/>
                </a:solidFill>
                <a:latin typeface="Arial" pitchFamily="34" charset="0"/>
                <a:cs typeface="Arial" pitchFamily="34" charset="0"/>
              </a:rPr>
              <a:t>Hình1</a:t>
            </a:r>
            <a:r>
              <a:rPr lang="en-US" sz="2400" b="1" i="1" dirty="0">
                <a:solidFill>
                  <a:srgbClr val="FF0066"/>
                </a:solidFill>
                <a:latin typeface="Arial" pitchFamily="34" charset="0"/>
                <a:cs typeface="Arial" pitchFamily="34" charset="0"/>
              </a:rPr>
              <a:t>: </a:t>
            </a:r>
            <a:r>
              <a:rPr lang="en-US" sz="2400" b="1" dirty="0">
                <a:solidFill>
                  <a:srgbClr val="FF0066"/>
                </a:solidFill>
                <a:latin typeface="Arial" pitchFamily="34" charset="0"/>
                <a:cs typeface="Arial" pitchFamily="34" charset="0"/>
              </a:rPr>
              <a:t>Cơ chế của chóng mặt</a:t>
            </a:r>
          </a:p>
          <a:p>
            <a:pPr marL="0" indent="0" algn="just">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7</a:t>
            </a:fld>
            <a:endParaRPr lang="en-US" dirty="0"/>
          </a:p>
        </p:txBody>
      </p:sp>
      <p:pic>
        <p:nvPicPr>
          <p:cNvPr id="7" name="Picture 6"/>
          <p:cNvPicPr>
            <a:picLocks noChangeAspect="1"/>
          </p:cNvPicPr>
          <p:nvPr/>
        </p:nvPicPr>
        <p:blipFill>
          <a:blip r:embed="rId2"/>
          <a:stretch>
            <a:fillRect/>
          </a:stretch>
        </p:blipFill>
        <p:spPr>
          <a:xfrm>
            <a:off x="795874" y="182628"/>
            <a:ext cx="7641544" cy="5668032"/>
          </a:xfrm>
          <a:prstGeom prst="rect">
            <a:avLst/>
          </a:prstGeom>
        </p:spPr>
      </p:pic>
    </p:spTree>
    <p:extLst>
      <p:ext uri="{BB962C8B-B14F-4D97-AF65-F5344CB8AC3E}">
        <p14:creationId xmlns:p14="http://schemas.microsoft.com/office/powerpoint/2010/main" val="1947659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52400"/>
            <a:ext cx="8686800" cy="6705600"/>
          </a:xfrm>
        </p:spPr>
        <p:txBody>
          <a:bodyPr>
            <a:normAutofit fontScale="85000" lnSpcReduction="20000"/>
          </a:bodyPr>
          <a:lstStyle/>
          <a:p>
            <a:pPr marL="0" indent="0" algn="ctr">
              <a:buNone/>
            </a:pPr>
            <a:endParaRPr lang="en-US" sz="2800" b="1" u="sng" dirty="0">
              <a:solidFill>
                <a:srgbClr val="0000CC"/>
              </a:solidFill>
              <a:latin typeface="Arial" pitchFamily="34" charset="0"/>
              <a:cs typeface="Arial" pitchFamily="34" charset="0"/>
            </a:endParaRPr>
          </a:p>
          <a:p>
            <a:pPr marL="0" indent="0" algn="ctr">
              <a:buNone/>
            </a:pPr>
            <a:r>
              <a:rPr lang="en-US" sz="2800" b="1" u="sng" dirty="0">
                <a:solidFill>
                  <a:srgbClr val="0000CC"/>
                </a:solidFill>
                <a:latin typeface="Arial" pitchFamily="34" charset="0"/>
                <a:cs typeface="Arial" pitchFamily="34" charset="0"/>
              </a:rPr>
              <a:t>CÂU HỎI 1</a:t>
            </a:r>
            <a:r>
              <a:rPr lang="en-US" sz="2800" b="1" dirty="0">
                <a:solidFill>
                  <a:srgbClr val="0000CC"/>
                </a:solidFill>
                <a:latin typeface="Arial" pitchFamily="34" charset="0"/>
                <a:cs typeface="Arial" pitchFamily="34" charset="0"/>
              </a:rPr>
              <a:t>: </a:t>
            </a:r>
            <a:r>
              <a:rPr lang="en-US" sz="2800" b="1" dirty="0">
                <a:solidFill>
                  <a:srgbClr val="FF0000"/>
                </a:solidFill>
                <a:latin typeface="Arial" pitchFamily="34" charset="0"/>
                <a:cs typeface="Arial" pitchFamily="34" charset="0"/>
              </a:rPr>
              <a:t>Nguyên nhân gây chóng mặt</a:t>
            </a:r>
          </a:p>
          <a:p>
            <a:pPr marL="0" indent="0" algn="just">
              <a:buNone/>
            </a:pPr>
            <a:endParaRPr lang="en-US" sz="2400" dirty="0">
              <a:solidFill>
                <a:srgbClr val="0000CC"/>
              </a:solidFill>
              <a:latin typeface="Arial" pitchFamily="34" charset="0"/>
              <a:cs typeface="Arial" pitchFamily="34" charset="0"/>
            </a:endParaRPr>
          </a:p>
          <a:p>
            <a:pPr marL="0" indent="0" algn="just">
              <a:buNone/>
            </a:pPr>
            <a:r>
              <a:rPr lang="vi-VN" sz="2600" b="1" u="sng" dirty="0">
                <a:solidFill>
                  <a:srgbClr val="FF0066"/>
                </a:solidFill>
                <a:cs typeface="Arial" pitchFamily="34" charset="0"/>
              </a:rPr>
              <a:t>1. Nguyên nhân tại tiền đình: </a:t>
            </a:r>
          </a:p>
          <a:p>
            <a:pPr algn="just"/>
            <a:r>
              <a:rPr lang="vi-VN" sz="2600" dirty="0">
                <a:solidFill>
                  <a:srgbClr val="0000CC"/>
                </a:solidFill>
                <a:cs typeface="Arial" pitchFamily="34" charset="0"/>
              </a:rPr>
              <a:t>Chóng mặt kịch phát lành tính</a:t>
            </a:r>
          </a:p>
          <a:p>
            <a:pPr algn="just"/>
            <a:r>
              <a:rPr lang="vi-VN" sz="2600" dirty="0">
                <a:solidFill>
                  <a:srgbClr val="0000CC"/>
                </a:solidFill>
                <a:cs typeface="Arial" pitchFamily="34" charset="0"/>
              </a:rPr>
              <a:t>Viêm tiền đình</a:t>
            </a:r>
          </a:p>
          <a:p>
            <a:pPr algn="just"/>
            <a:r>
              <a:rPr lang="vi-VN" sz="2600" dirty="0">
                <a:solidFill>
                  <a:srgbClr val="0000CC"/>
                </a:solidFill>
                <a:cs typeface="Arial" pitchFamily="34" charset="0"/>
              </a:rPr>
              <a:t>Viêm mê đạo của vùng ốc tai </a:t>
            </a:r>
          </a:p>
          <a:p>
            <a:pPr algn="just"/>
            <a:r>
              <a:rPr lang="vi-VN" sz="2600" dirty="0">
                <a:solidFill>
                  <a:srgbClr val="0000CC"/>
                </a:solidFill>
                <a:cs typeface="Arial" pitchFamily="34" charset="0"/>
              </a:rPr>
              <a:t>Chấn thương gây vỡ xương đá</a:t>
            </a:r>
          </a:p>
          <a:p>
            <a:pPr algn="just"/>
            <a:r>
              <a:rPr lang="vi-VN" sz="2600" dirty="0">
                <a:solidFill>
                  <a:srgbClr val="0000CC"/>
                </a:solidFill>
                <a:cs typeface="Arial" pitchFamily="34" charset="0"/>
              </a:rPr>
              <a:t>Hội chứng Menière (chóng mặt, ù tai, giảm thính lực).</a:t>
            </a:r>
          </a:p>
          <a:p>
            <a:pPr algn="just"/>
            <a:r>
              <a:rPr lang="vi-VN" sz="2600" dirty="0">
                <a:solidFill>
                  <a:srgbClr val="0000CC"/>
                </a:solidFill>
                <a:cs typeface="Arial" pitchFamily="34" charset="0"/>
              </a:rPr>
              <a:t>Thoái hóa cột sống cổ hoặc xơ vữa động mạch cột sống thân nền.</a:t>
            </a:r>
          </a:p>
          <a:p>
            <a:pPr marL="0" indent="0" algn="just">
              <a:buNone/>
            </a:pPr>
            <a:r>
              <a:rPr lang="vi-VN" sz="2600" b="1" u="sng" dirty="0">
                <a:solidFill>
                  <a:srgbClr val="FF0066"/>
                </a:solidFill>
                <a:cs typeface="Arial" pitchFamily="34" charset="0"/>
              </a:rPr>
              <a:t>2. Nguyên nhân trung ương:</a:t>
            </a:r>
          </a:p>
          <a:p>
            <a:pPr algn="just"/>
            <a:r>
              <a:rPr lang="vi-VN" sz="2600" dirty="0">
                <a:solidFill>
                  <a:srgbClr val="0000CC"/>
                </a:solidFill>
                <a:cs typeface="Arial" pitchFamily="34" charset="0"/>
              </a:rPr>
              <a:t>Cơn thoáng thiếu máu não (TIA)/ Nhồi máu não, Xuất huyết não</a:t>
            </a:r>
          </a:p>
          <a:p>
            <a:pPr algn="just"/>
            <a:r>
              <a:rPr lang="vi-VN" sz="2600" dirty="0">
                <a:solidFill>
                  <a:srgbClr val="0000CC"/>
                </a:solidFill>
                <a:cs typeface="Arial" pitchFamily="34" charset="0"/>
              </a:rPr>
              <a:t>Chấn thương đầu</a:t>
            </a:r>
          </a:p>
          <a:p>
            <a:pPr algn="just"/>
            <a:r>
              <a:rPr lang="vi-VN" sz="2600" dirty="0">
                <a:solidFill>
                  <a:srgbClr val="0000CC"/>
                </a:solidFill>
                <a:cs typeface="Arial" pitchFamily="34" charset="0"/>
              </a:rPr>
              <a:t>Các loại u não: u não, u tiểu não, u dây thần kinh số VIII. </a:t>
            </a:r>
          </a:p>
          <a:p>
            <a:pPr algn="just"/>
            <a:r>
              <a:rPr lang="vi-VN" sz="2600" dirty="0">
                <a:solidFill>
                  <a:srgbClr val="0000CC"/>
                </a:solidFill>
                <a:cs typeface="Arial" pitchFamily="34" charset="0"/>
              </a:rPr>
              <a:t>Xơ cứng rải rác</a:t>
            </a:r>
          </a:p>
          <a:p>
            <a:pPr marL="0" indent="0" algn="just">
              <a:buNone/>
            </a:pPr>
            <a:r>
              <a:rPr lang="vi-VN" sz="2600" b="1" u="sng" dirty="0">
                <a:solidFill>
                  <a:srgbClr val="FF0066"/>
                </a:solidFill>
                <a:cs typeface="Arial" pitchFamily="34" charset="0"/>
              </a:rPr>
              <a:t>3. Nguyên nhân toàn thân:</a:t>
            </a:r>
          </a:p>
          <a:p>
            <a:pPr algn="just"/>
            <a:r>
              <a:rPr lang="vi-VN" sz="2600" dirty="0">
                <a:solidFill>
                  <a:srgbClr val="0000CC"/>
                </a:solidFill>
                <a:cs typeface="Arial" pitchFamily="34" charset="0"/>
              </a:rPr>
              <a:t>Ngộ độc thực phẩm bởi hóa chất hoặc bởi vi khuẩn: Clostridium botulinum hoặc S. aureus). </a:t>
            </a:r>
          </a:p>
          <a:p>
            <a:pPr algn="just"/>
            <a:r>
              <a:rPr lang="vi-VN" sz="2600" dirty="0">
                <a:solidFill>
                  <a:srgbClr val="0000CC"/>
                </a:solidFill>
                <a:cs typeface="Arial" pitchFamily="34" charset="0"/>
              </a:rPr>
              <a:t>Tăng huyết áp </a:t>
            </a:r>
          </a:p>
          <a:p>
            <a:pPr algn="just"/>
            <a:r>
              <a:rPr lang="vi-VN" sz="2600" dirty="0">
                <a:solidFill>
                  <a:srgbClr val="0000CC"/>
                </a:solidFill>
                <a:cs typeface="Arial" pitchFamily="34" charset="0"/>
              </a:rPr>
              <a:t> Huyết áp thấp: mất máu, mất nước-điện giải, hạ đường huyết…</a:t>
            </a:r>
            <a:endParaRPr lang="en-US" sz="26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8</a:t>
            </a:fld>
            <a:endParaRPr lang="en-US" dirty="0"/>
          </a:p>
        </p:txBody>
      </p:sp>
    </p:spTree>
    <p:extLst>
      <p:ext uri="{BB962C8B-B14F-4D97-AF65-F5344CB8AC3E}">
        <p14:creationId xmlns:p14="http://schemas.microsoft.com/office/powerpoint/2010/main" val="3364238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219201"/>
            <a:ext cx="7886700" cy="4351338"/>
          </a:xfrm>
        </p:spPr>
        <p:txBody>
          <a:bodyPr>
            <a:normAutofit/>
          </a:bodyPr>
          <a:lstStyle/>
          <a:p>
            <a:pPr marL="0" indent="0" algn="just">
              <a:buNone/>
            </a:pPr>
            <a:endParaRPr lang="en-US" sz="2400" dirty="0">
              <a:latin typeface="Arial" pitchFamily="34" charset="0"/>
              <a:cs typeface="Arial" pitchFamily="34" charset="0"/>
            </a:endParaRPr>
          </a:p>
          <a:p>
            <a:pPr marL="0" indent="0" algn="just">
              <a:buNone/>
            </a:pPr>
            <a:r>
              <a:rPr lang="vi-VN" sz="2400" b="1" u="sng" dirty="0">
                <a:solidFill>
                  <a:srgbClr val="0000CC"/>
                </a:solidFill>
                <a:latin typeface="Arial" pitchFamily="34" charset="0"/>
                <a:cs typeface="Arial" pitchFamily="34" charset="0"/>
              </a:rPr>
              <a:t>CÂU HỎI 2</a:t>
            </a:r>
            <a:r>
              <a:rPr lang="vi-VN" sz="2400" b="1" dirty="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indent="0" algn="just">
              <a:buNone/>
            </a:pPr>
            <a:r>
              <a:rPr lang="en-US" sz="2400" b="1" dirty="0">
                <a:solidFill>
                  <a:srgbClr val="FF0066"/>
                </a:solidFill>
                <a:latin typeface="Arial" pitchFamily="34" charset="0"/>
                <a:cs typeface="Arial" pitchFamily="34" charset="0"/>
              </a:rPr>
              <a:t>Mảng bầm da là gì?</a:t>
            </a:r>
          </a:p>
          <a:p>
            <a:pPr marL="0" lvl="0" indent="0" algn="just">
              <a:buNone/>
            </a:pPr>
            <a:r>
              <a:rPr lang="en-US" sz="2400" b="1" dirty="0">
                <a:solidFill>
                  <a:srgbClr val="FF0066"/>
                </a:solidFill>
                <a:latin typeface="Arial" pitchFamily="34" charset="0"/>
                <a:cs typeface="Arial" pitchFamily="34" charset="0"/>
              </a:rPr>
              <a:t>Vì sao bệnh nhân có mảng bầm da ?</a:t>
            </a:r>
          </a:p>
          <a:p>
            <a:pPr marL="0" lvl="0" indent="0" algn="just">
              <a:buNone/>
            </a:pPr>
            <a:r>
              <a:rPr lang="en-US" sz="2400" b="1" dirty="0">
                <a:solidFill>
                  <a:srgbClr val="FF0066"/>
                </a:solidFill>
                <a:latin typeface="Arial" pitchFamily="34" charset="0"/>
                <a:cs typeface="Arial" pitchFamily="34" charset="0"/>
              </a:rPr>
              <a:t>Phân biệt các nguyên nhân gây xuất huyết da niêm của bệnh nhân</a:t>
            </a:r>
          </a:p>
          <a:p>
            <a:pPr marL="0" lvl="0" indent="0" algn="just">
              <a:buNone/>
            </a:pPr>
            <a:endParaRPr lang="en-US" sz="2400" b="1" dirty="0">
              <a:solidFill>
                <a:srgbClr val="FF0066"/>
              </a:solidFill>
              <a:latin typeface="Arial" pitchFamily="34" charset="0"/>
              <a:cs typeface="Arial" pitchFamily="34" charset="0"/>
            </a:endParaRPr>
          </a:p>
          <a:p>
            <a:pPr marL="0" indent="0" algn="just">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9</a:t>
            </a:fld>
            <a:endParaRPr lang="en-US"/>
          </a:p>
        </p:txBody>
      </p:sp>
    </p:spTree>
    <p:extLst>
      <p:ext uri="{BB962C8B-B14F-4D97-AF65-F5344CB8AC3E}">
        <p14:creationId xmlns:p14="http://schemas.microsoft.com/office/powerpoint/2010/main" val="19118496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D0A81B45C58BB469806CBBEAA986640" ma:contentTypeVersion="4" ma:contentTypeDescription="Create a new document." ma:contentTypeScope="" ma:versionID="2687ead26c915b5bcf3e83be800cba9b">
  <xsd:schema xmlns:xsd="http://www.w3.org/2001/XMLSchema" xmlns:xs="http://www.w3.org/2001/XMLSchema" xmlns:p="http://schemas.microsoft.com/office/2006/metadata/properties" xmlns:ns2="ca947ec5-bbb7-443a-98b8-b2afcef306fe" targetNamespace="http://schemas.microsoft.com/office/2006/metadata/properties" ma:root="true" ma:fieldsID="a38507e951dda72d9142f35ef1c8ed5a" ns2:_="">
    <xsd:import namespace="ca947ec5-bbb7-443a-98b8-b2afcef306fe"/>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947ec5-bbb7-443a-98b8-b2afcef306f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6921642-1553-4641-9E6E-0279EB44678A}">
  <ds:schemaRefs>
    <ds:schemaRef ds:uri="http://schemas.microsoft.com/sharepoint/v3/contenttype/forms"/>
  </ds:schemaRefs>
</ds:datastoreItem>
</file>

<file path=customXml/itemProps2.xml><?xml version="1.0" encoding="utf-8"?>
<ds:datastoreItem xmlns:ds="http://schemas.openxmlformats.org/officeDocument/2006/customXml" ds:itemID="{3E0B201C-0218-426A-966A-3D82AB75B0AF}">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11EDD0C-97B9-4EFC-9528-5ECB0776866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a947ec5-bbb7-443a-98b8-b2afcef306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2167</TotalTime>
  <Words>4761</Words>
  <Application>Microsoft Office PowerPoint</Application>
  <PresentationFormat>On-screen Show (4:3)</PresentationFormat>
  <Paragraphs>630</Paragraphs>
  <Slides>63</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63</vt:i4>
      </vt:variant>
    </vt:vector>
  </HeadingPairs>
  <TitlesOfParts>
    <vt:vector size="70" baseType="lpstr">
      <vt:lpstr>Arial</vt:lpstr>
      <vt:lpstr>Calibri</vt:lpstr>
      <vt:lpstr>Calibri Light</vt:lpstr>
      <vt:lpstr>Segoe UI Historic</vt:lpstr>
      <vt:lpstr>Times New Roman</vt:lpstr>
      <vt:lpstr>Wingdings</vt:lpstr>
      <vt:lpstr>Office Theme</vt:lpstr>
      <vt:lpstr>TRƯỜNG HỢP LÂM SÀNG  BỆNH SUY TỦY XƯƠNG  (APLASTIC ANEMIA)</vt:lpstr>
      <vt:lpstr>MỤC TIÊU HỌC TẬP</vt:lpstr>
      <vt:lpstr>HƯỚNG DẪN CHUẨN BỊ</vt:lpstr>
      <vt:lpstr>HƯỚNG DẪN CHUẨN BỊ</vt:lpstr>
      <vt:lpstr>CA LÂM SÀNG</vt:lpstr>
      <vt:lpstr>CÂU HỎI THẢO LUẬN </vt:lpstr>
      <vt:lpstr>PowerPoint Presentation</vt:lpstr>
      <vt:lpstr>PowerPoint Presentation</vt:lpstr>
      <vt:lpstr>CÂU HỎI THẢO LUẬN </vt:lpstr>
      <vt:lpstr>CÂU HỎI THẢO LUẬN </vt:lpstr>
      <vt:lpstr>CÂU HỎI THẢO LUẬN </vt:lpstr>
      <vt:lpstr>CÂU HỎI THẢO LUẬN </vt:lpstr>
      <vt:lpstr>CÂU HỎI THẢO LUẬN </vt:lpstr>
      <vt:lpstr>CÂU HỎI THẢO LUẬN </vt:lpstr>
      <vt:lpstr>BỆNH SỬ</vt:lpstr>
      <vt:lpstr>CÂU HỎI THẢO LUẬN </vt:lpstr>
      <vt:lpstr>CÂU HỎI THẢO LUẬN </vt:lpstr>
      <vt:lpstr>PowerPoint Presentation</vt:lpstr>
      <vt:lpstr>PowerPoint Presentation</vt:lpstr>
      <vt:lpstr>PowerPoint Presentation</vt:lpstr>
      <vt:lpstr>PowerPoint Presentation</vt:lpstr>
      <vt:lpstr>BỆNH SỬ (tt)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CÂU HỎI 8:</vt:lpstr>
      <vt:lpstr>PowerPoint Presentation</vt:lpstr>
      <vt:lpstr>PowerPoint Presentation</vt:lpstr>
      <vt:lpstr>1. Tổng phân tích tế bào máu  </vt:lpstr>
      <vt:lpstr>PowerPoint Presentation</vt:lpstr>
      <vt:lpstr>1. Tổng phân tích tế bào máu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 Kết quả sinh thiết tủy xương</vt:lpstr>
      <vt:lpstr>4. Kết quả sinh thiết tủy xương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CƠ CHẾ BỆNH SINH CỦA SUY TỦY MẮC PHẢI</vt:lpstr>
      <vt:lpstr>CƠ CHẾ BỆNH SINH CỦA SUY TỦY MẮC PHẢI</vt:lpstr>
      <vt:lpstr>PowerPoint Presentation</vt:lpstr>
      <vt:lpstr>PowerPoint Presentation</vt:lpstr>
      <vt:lpstr>PowerPoint Presentation</vt:lpstr>
      <vt:lpstr>PowerPoint Presentation</vt:lpstr>
      <vt:lpstr>2. Điều trị đặc hiệu</vt:lpstr>
      <vt:lpstr>PowerPoint Presentation</vt:lpstr>
      <vt:lpstr>KẾT LUẬN</vt:lpstr>
      <vt:lpstr>THÔNG TIN LIÊN LẠC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BỆNH SUY TỦY XƯƠNG</dc:title>
  <dc:creator>User</dc:creator>
  <cp:lastModifiedBy>Thien Nguyen - Y17</cp:lastModifiedBy>
  <cp:revision>398</cp:revision>
  <dcterms:created xsi:type="dcterms:W3CDTF">2019-05-28T08:04:25Z</dcterms:created>
  <dcterms:modified xsi:type="dcterms:W3CDTF">2021-06-04T09:21:06Z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0x0101001D0A81B45C58BB469806CBBEAA986640</vt:lpwstr>
  </property>
</Properties>
</file>

<file path=docProps/thumbnail.jpeg>
</file>